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charts/chart1.xml" ContentType="application/vnd.openxmlformats-officedocument.drawingml.chart+xml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E0DD"/>
          </a:solidFill>
        </a:fill>
      </a:tcStyle>
    </a:wholeTbl>
    <a:band2H>
      <a:tcTxStyle b="def" i="def"/>
      <a:tcStyle>
        <a:tcBdr/>
        <a:fill>
          <a:solidFill>
            <a:srgbClr val="E7F0E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E0DD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F0E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F0E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rgbClr val="E7F0EF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D1"/>
          </a:solidFill>
        </a:fill>
      </a:tcStyle>
    </a:wholeTbl>
    <a:band2H>
      <a:tcTxStyle b="def" i="def"/>
      <a:tcStyle>
        <a:tcBdr/>
        <a:fill>
          <a:solidFill>
            <a:srgbClr val="E6EA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D6"/>
          </a:solidFill>
        </a:fill>
      </a:tcStyle>
    </a:wholeTbl>
    <a:band2H>
      <a:tcTxStyle b="def" i="def"/>
      <a:tcStyle>
        <a:tcBdr/>
        <a:fill>
          <a:solidFill>
            <a:srgbClr val="E6ED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F2CC"/>
          </a:solidFill>
        </a:fill>
      </a:tcStyle>
    </a:wholeTbl>
    <a:band2H>
      <a:tcTxStyle b="def" i="def"/>
      <a:tcStyle>
        <a:tcBdr/>
        <a:fill>
          <a:solidFill>
            <a:srgbClr val="F6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191598"/>
          <c:y val="0.0226881"/>
          <c:w val="0.97584"/>
          <c:h val="0.9524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31750" cap="flat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none"/>
            <c:size val="6"/>
            <c:spPr>
              <a:solidFill>
                <a:schemeClr val="accent1"/>
              </a:solidFill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c:spPr>
          </c:marker>
          <c:dLbls>
            <c:numFmt formatCode="0.##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ptCount val="4"/>
                <c:pt idx="0">
                  <c:v>2.150000</c:v>
                </c:pt>
                <c:pt idx="1">
                  <c:v>1.750000</c:v>
                </c:pt>
                <c:pt idx="2">
                  <c:v>2.600000</c:v>
                </c:pt>
                <c:pt idx="3">
                  <c:v>4.800000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31750" cap="flat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none"/>
            <c:size val="6"/>
            <c:spPr>
              <a:solidFill>
                <a:schemeClr val="accent2"/>
              </a:solidFill>
              <a:ln w="6350" cap="flat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dLbls>
            <c:numFmt formatCode="0.#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ptCount val="4"/>
                <c:pt idx="0">
                  <c:v>2.100000</c:v>
                </c:pt>
                <c:pt idx="1">
                  <c:v>2.400000</c:v>
                </c:pt>
                <c:pt idx="2">
                  <c:v>3.100000</c:v>
                </c:pt>
                <c:pt idx="3">
                  <c:v>4.900000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31750" cap="flat">
              <a:solidFill>
                <a:schemeClr val="accent3"/>
              </a:solidFill>
              <a:prstDash val="solid"/>
              <a:miter lim="800000"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 cap="flat">
                <a:solidFill>
                  <a:schemeClr val="accent3"/>
                </a:solidFill>
                <a:prstDash val="solid"/>
                <a:miter lim="8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ptCount val="4"/>
                <c:pt idx="0">
                  <c:v>2.000000</c:v>
                </c:pt>
                <c:pt idx="1">
                  <c:v>2.000000</c:v>
                </c:pt>
                <c:pt idx="2">
                  <c:v>3.000000</c:v>
                </c:pt>
                <c:pt idx="3">
                  <c:v>5.000000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.##" sourceLinked="0"/>
        <c:majorTickMark val="out"/>
        <c:minorTickMark val="none"/>
        <c:tickLblPos val="none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8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TextBox 9"/>
          <p:cNvSpPr txBox="1"/>
          <p:nvPr/>
        </p:nvSpPr>
        <p:spPr>
          <a:xfrm>
            <a:off x="526840" y="56542"/>
            <a:ext cx="5080673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148" name="TextBox 10"/>
          <p:cNvSpPr txBox="1"/>
          <p:nvPr/>
        </p:nvSpPr>
        <p:spPr>
          <a:xfrm>
            <a:off x="6524939" y="56542"/>
            <a:ext cx="508067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grpSp>
        <p:nvGrpSpPr>
          <p:cNvPr id="154" name="Group 11"/>
          <p:cNvGrpSpPr/>
          <p:nvPr/>
        </p:nvGrpSpPr>
        <p:grpSpPr>
          <a:xfrm>
            <a:off x="10889440" y="709160"/>
            <a:ext cx="624685" cy="566964"/>
            <a:chOff x="0" y="0"/>
            <a:chExt cx="624684" cy="566963"/>
          </a:xfrm>
        </p:grpSpPr>
        <p:sp>
          <p:nvSpPr>
            <p:cNvPr id="149" name="Diamond 12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Freeform 13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Diamond 14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Freeform 15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Diamond 18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5" name="Title Text"/>
          <p:cNvSpPr txBox="1"/>
          <p:nvPr>
            <p:ph type="title"/>
          </p:nvPr>
        </p:nvSpPr>
        <p:spPr>
          <a:xfrm>
            <a:off x="526940" y="561622"/>
            <a:ext cx="11230422" cy="43102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526940" y="1041106"/>
            <a:ext cx="11230422" cy="33814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590550" indent="-13335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074419" indent="-160019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5494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0066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8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TextBox 9"/>
          <p:cNvSpPr txBox="1"/>
          <p:nvPr/>
        </p:nvSpPr>
        <p:spPr>
          <a:xfrm>
            <a:off x="526840" y="56542"/>
            <a:ext cx="5080673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166" name="TextBox 10"/>
          <p:cNvSpPr txBox="1"/>
          <p:nvPr/>
        </p:nvSpPr>
        <p:spPr>
          <a:xfrm>
            <a:off x="6524939" y="56542"/>
            <a:ext cx="508067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grpSp>
        <p:nvGrpSpPr>
          <p:cNvPr id="172" name="Group 11"/>
          <p:cNvGrpSpPr/>
          <p:nvPr/>
        </p:nvGrpSpPr>
        <p:grpSpPr>
          <a:xfrm>
            <a:off x="10889440" y="709160"/>
            <a:ext cx="624685" cy="566964"/>
            <a:chOff x="0" y="0"/>
            <a:chExt cx="624684" cy="566963"/>
          </a:xfrm>
        </p:grpSpPr>
        <p:sp>
          <p:nvSpPr>
            <p:cNvPr id="167" name="Diamond 12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Freeform 13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Diamond 14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Freeform 15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Diamond 18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ubtitl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8"/>
          <p:cNvSpPr/>
          <p:nvPr/>
        </p:nvSpPr>
        <p:spPr>
          <a:xfrm>
            <a:off x="0" y="2"/>
            <a:ext cx="12192000" cy="5418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6" name="Group 6"/>
          <p:cNvGrpSpPr/>
          <p:nvPr/>
        </p:nvGrpSpPr>
        <p:grpSpPr>
          <a:xfrm>
            <a:off x="10889440" y="554720"/>
            <a:ext cx="624685" cy="566964"/>
            <a:chOff x="0" y="0"/>
            <a:chExt cx="624684" cy="566963"/>
          </a:xfrm>
        </p:grpSpPr>
        <p:sp>
          <p:nvSpPr>
            <p:cNvPr id="181" name="Diamond 7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Freeform 9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Diamond 10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Freeform 11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Diamond 12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526940" y="561622"/>
            <a:ext cx="11230422" cy="43102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sz="quarter" idx="1"/>
          </p:nvPr>
        </p:nvSpPr>
        <p:spPr>
          <a:xfrm>
            <a:off x="526940" y="1041106"/>
            <a:ext cx="11230422" cy="33814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590550" indent="-13335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074419" indent="-160019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5494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0066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438001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0" name="web_hi_res_512.png" descr="web_hi_res_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1973" y="458392"/>
            <a:ext cx="759494" cy="759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ubtitl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8"/>
          <p:cNvSpPr/>
          <p:nvPr/>
        </p:nvSpPr>
        <p:spPr>
          <a:xfrm>
            <a:off x="0" y="2"/>
            <a:ext cx="12192000" cy="5418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3" name="Group 6"/>
          <p:cNvGrpSpPr/>
          <p:nvPr/>
        </p:nvGrpSpPr>
        <p:grpSpPr>
          <a:xfrm>
            <a:off x="10889440" y="554720"/>
            <a:ext cx="624685" cy="566964"/>
            <a:chOff x="0" y="0"/>
            <a:chExt cx="624684" cy="566963"/>
          </a:xfrm>
        </p:grpSpPr>
        <p:sp>
          <p:nvSpPr>
            <p:cNvPr id="198" name="Diamond 7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Freeform 9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Diamond 10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Freeform 11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Diamond 12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4" name="Title Text"/>
          <p:cNvSpPr txBox="1"/>
          <p:nvPr>
            <p:ph type="title"/>
          </p:nvPr>
        </p:nvSpPr>
        <p:spPr>
          <a:xfrm>
            <a:off x="526940" y="948224"/>
            <a:ext cx="11230422" cy="43102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ctr">
              <a:defRPr sz="2400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526940" y="610086"/>
            <a:ext cx="11230422" cy="33813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590550" indent="-133350" algn="ctr">
              <a:buFontTx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074419" indent="-160019" algn="ctr">
              <a:buFontTx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549400" indent="-177800" algn="ctr">
              <a:buFontTx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006600" indent="-177800" algn="ctr">
              <a:buFontTx/>
              <a:defRPr sz="1400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1438001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8"/>
          <p:cNvSpPr/>
          <p:nvPr/>
        </p:nvSpPr>
        <p:spPr>
          <a:xfrm>
            <a:off x="0" y="2"/>
            <a:ext cx="12192000" cy="5418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9" name="Group 6"/>
          <p:cNvGrpSpPr/>
          <p:nvPr/>
        </p:nvGrpSpPr>
        <p:grpSpPr>
          <a:xfrm>
            <a:off x="10889440" y="554720"/>
            <a:ext cx="624685" cy="566964"/>
            <a:chOff x="0" y="0"/>
            <a:chExt cx="624684" cy="566963"/>
          </a:xfrm>
        </p:grpSpPr>
        <p:sp>
          <p:nvSpPr>
            <p:cNvPr id="214" name="Diamond 7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Freeform 9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6" name="Diamond 10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" name="Freeform 11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Diamond 12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11438001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ubtitl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web_hi_res_512.png" descr="web_hi_res_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1783" y="4782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ctangle 8"/>
          <p:cNvSpPr/>
          <p:nvPr/>
        </p:nvSpPr>
        <p:spPr>
          <a:xfrm>
            <a:off x="0" y="2"/>
            <a:ext cx="12192000" cy="5418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Title Text"/>
          <p:cNvSpPr txBox="1"/>
          <p:nvPr>
            <p:ph type="title"/>
          </p:nvPr>
        </p:nvSpPr>
        <p:spPr>
          <a:xfrm>
            <a:off x="526940" y="561622"/>
            <a:ext cx="11138119" cy="43102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0" name="Body Level One…"/>
          <p:cNvSpPr txBox="1"/>
          <p:nvPr>
            <p:ph type="body" sz="quarter" idx="1"/>
          </p:nvPr>
        </p:nvSpPr>
        <p:spPr>
          <a:xfrm>
            <a:off x="526940" y="1041106"/>
            <a:ext cx="11230422" cy="33814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590550" indent="-13335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074419" indent="-160019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5494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0066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xfrm>
            <a:off x="11438001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web_hi_res_512.png" descr="web_hi_res_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1783" y="478202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Rectangle 8"/>
          <p:cNvSpPr/>
          <p:nvPr/>
        </p:nvSpPr>
        <p:spPr>
          <a:xfrm>
            <a:off x="0" y="2"/>
            <a:ext cx="12192000" cy="54185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584E"/>
            </a:solidFill>
            <a:miter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11438001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with Slide Nr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" name="Rectangle 8"/>
          <p:cNvSpPr/>
          <p:nvPr/>
        </p:nvSpPr>
        <p:spPr>
          <a:xfrm>
            <a:off x="0" y="2"/>
            <a:ext cx="12192000" cy="5418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Rectangle 8"/>
          <p:cNvSpPr/>
          <p:nvPr/>
        </p:nvSpPr>
        <p:spPr>
          <a:xfrm>
            <a:off x="0" y="374694"/>
            <a:ext cx="12192000" cy="120123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TextBox 11"/>
          <p:cNvSpPr txBox="1"/>
          <p:nvPr/>
        </p:nvSpPr>
        <p:spPr>
          <a:xfrm>
            <a:off x="526840" y="56542"/>
            <a:ext cx="50806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29" name="TextBox 12"/>
          <p:cNvSpPr txBox="1"/>
          <p:nvPr/>
        </p:nvSpPr>
        <p:spPr>
          <a:xfrm>
            <a:off x="6524939" y="56542"/>
            <a:ext cx="50806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sp>
        <p:nvSpPr>
          <p:cNvPr id="30" name="Oval 9"/>
          <p:cNvSpPr/>
          <p:nvPr/>
        </p:nvSpPr>
        <p:spPr>
          <a:xfrm>
            <a:off x="10957718" y="1205133"/>
            <a:ext cx="647895" cy="64789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526940" y="561622"/>
            <a:ext cx="11230422" cy="43102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526940" y="1041106"/>
            <a:ext cx="11230422" cy="33814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590550" indent="-133350">
              <a:buFontTx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074419" indent="-160019">
              <a:buFontTx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549400" indent="-177800">
              <a:buFontTx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006600" indent="-177800">
              <a:buFontTx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11116585" y="1362710"/>
            <a:ext cx="330162" cy="3327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Rectangle 8"/>
          <p:cNvSpPr/>
          <p:nvPr/>
        </p:nvSpPr>
        <p:spPr>
          <a:xfrm>
            <a:off x="0" y="374694"/>
            <a:ext cx="12192000" cy="120123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TextBox 11"/>
          <p:cNvSpPr txBox="1"/>
          <p:nvPr/>
        </p:nvSpPr>
        <p:spPr>
          <a:xfrm>
            <a:off x="526840" y="56542"/>
            <a:ext cx="50806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43" name="TextBox 12"/>
          <p:cNvSpPr txBox="1"/>
          <p:nvPr/>
        </p:nvSpPr>
        <p:spPr>
          <a:xfrm>
            <a:off x="6524939" y="56542"/>
            <a:ext cx="50806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sp>
        <p:nvSpPr>
          <p:cNvPr id="44" name="Oval 9"/>
          <p:cNvSpPr/>
          <p:nvPr/>
        </p:nvSpPr>
        <p:spPr>
          <a:xfrm>
            <a:off x="10957718" y="1205133"/>
            <a:ext cx="647895" cy="64789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itle Text"/>
          <p:cNvSpPr txBox="1"/>
          <p:nvPr>
            <p:ph type="title"/>
          </p:nvPr>
        </p:nvSpPr>
        <p:spPr>
          <a:xfrm>
            <a:off x="526940" y="573316"/>
            <a:ext cx="11230422" cy="431022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26941" y="1232607"/>
            <a:ext cx="184327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OUR COMPANY</a:t>
            </a:r>
          </a:p>
        </p:txBody>
      </p:sp>
      <p:sp>
        <p:nvSpPr>
          <p:cNvPr id="47" name="Straight Connector 5"/>
          <p:cNvSpPr/>
          <p:nvPr/>
        </p:nvSpPr>
        <p:spPr>
          <a:xfrm>
            <a:off x="526941" y="1602414"/>
            <a:ext cx="1843280" cy="1"/>
          </a:xfrm>
          <a:prstGeom prst="line">
            <a:avLst/>
          </a:prstGeom>
          <a:ln w="571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TextBox 11"/>
          <p:cNvSpPr txBox="1"/>
          <p:nvPr/>
        </p:nvSpPr>
        <p:spPr>
          <a:xfrm>
            <a:off x="260439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ABOUT US</a:t>
            </a:r>
          </a:p>
        </p:txBody>
      </p:sp>
      <p:sp>
        <p:nvSpPr>
          <p:cNvPr id="49" name="TextBox 12"/>
          <p:cNvSpPr txBox="1"/>
          <p:nvPr/>
        </p:nvSpPr>
        <p:spPr>
          <a:xfrm>
            <a:off x="4583588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INFOGRAPHICS</a:t>
            </a:r>
          </a:p>
        </p:txBody>
      </p:sp>
      <p:sp>
        <p:nvSpPr>
          <p:cNvPr id="50" name="TextBox 13"/>
          <p:cNvSpPr txBox="1"/>
          <p:nvPr/>
        </p:nvSpPr>
        <p:spPr>
          <a:xfrm>
            <a:off x="656278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11116585" y="1362710"/>
            <a:ext cx="330162" cy="3327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7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" name="Rectangle 8"/>
          <p:cNvSpPr/>
          <p:nvPr/>
        </p:nvSpPr>
        <p:spPr>
          <a:xfrm>
            <a:off x="0" y="374694"/>
            <a:ext cx="12192000" cy="120123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TextBox 11"/>
          <p:cNvSpPr txBox="1"/>
          <p:nvPr/>
        </p:nvSpPr>
        <p:spPr>
          <a:xfrm>
            <a:off x="526840" y="56542"/>
            <a:ext cx="50806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61" name="TextBox 12"/>
          <p:cNvSpPr txBox="1"/>
          <p:nvPr/>
        </p:nvSpPr>
        <p:spPr>
          <a:xfrm>
            <a:off x="6524939" y="56542"/>
            <a:ext cx="50806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sp>
        <p:nvSpPr>
          <p:cNvPr id="62" name="Oval 9"/>
          <p:cNvSpPr/>
          <p:nvPr/>
        </p:nvSpPr>
        <p:spPr>
          <a:xfrm>
            <a:off x="10957718" y="1205133"/>
            <a:ext cx="647895" cy="64789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526940" y="573316"/>
            <a:ext cx="11230422" cy="431022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526941" y="1232607"/>
            <a:ext cx="184327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OUR COMPANY</a:t>
            </a:r>
          </a:p>
        </p:txBody>
      </p:sp>
      <p:sp>
        <p:nvSpPr>
          <p:cNvPr id="65" name="Straight Connector 5"/>
          <p:cNvSpPr/>
          <p:nvPr/>
        </p:nvSpPr>
        <p:spPr>
          <a:xfrm>
            <a:off x="2604392" y="1602414"/>
            <a:ext cx="1843281" cy="1"/>
          </a:xfrm>
          <a:prstGeom prst="line">
            <a:avLst/>
          </a:prstGeom>
          <a:ln w="571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TextBox 11"/>
          <p:cNvSpPr txBox="1"/>
          <p:nvPr/>
        </p:nvSpPr>
        <p:spPr>
          <a:xfrm>
            <a:off x="260439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ABOUT US</a:t>
            </a:r>
          </a:p>
        </p:txBody>
      </p:sp>
      <p:sp>
        <p:nvSpPr>
          <p:cNvPr id="67" name="TextBox 12"/>
          <p:cNvSpPr txBox="1"/>
          <p:nvPr/>
        </p:nvSpPr>
        <p:spPr>
          <a:xfrm>
            <a:off x="4583588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INFOGRAPHICS</a:t>
            </a:r>
          </a:p>
        </p:txBody>
      </p:sp>
      <p:sp>
        <p:nvSpPr>
          <p:cNvPr id="68" name="TextBox 13"/>
          <p:cNvSpPr txBox="1"/>
          <p:nvPr/>
        </p:nvSpPr>
        <p:spPr>
          <a:xfrm>
            <a:off x="656278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11116585" y="1362710"/>
            <a:ext cx="330162" cy="3327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Rectangle 8"/>
          <p:cNvSpPr/>
          <p:nvPr/>
        </p:nvSpPr>
        <p:spPr>
          <a:xfrm>
            <a:off x="0" y="374694"/>
            <a:ext cx="12192000" cy="120123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TextBox 11"/>
          <p:cNvSpPr txBox="1"/>
          <p:nvPr/>
        </p:nvSpPr>
        <p:spPr>
          <a:xfrm>
            <a:off x="526840" y="56542"/>
            <a:ext cx="50806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79" name="TextBox 12"/>
          <p:cNvSpPr txBox="1"/>
          <p:nvPr/>
        </p:nvSpPr>
        <p:spPr>
          <a:xfrm>
            <a:off x="6524939" y="56542"/>
            <a:ext cx="50806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sp>
        <p:nvSpPr>
          <p:cNvPr id="80" name="Oval 9"/>
          <p:cNvSpPr/>
          <p:nvPr/>
        </p:nvSpPr>
        <p:spPr>
          <a:xfrm>
            <a:off x="10957718" y="1205133"/>
            <a:ext cx="647895" cy="64789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xfrm>
            <a:off x="526940" y="573316"/>
            <a:ext cx="11230422" cy="431022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TextBox 1"/>
          <p:cNvSpPr txBox="1"/>
          <p:nvPr/>
        </p:nvSpPr>
        <p:spPr>
          <a:xfrm>
            <a:off x="526941" y="1232607"/>
            <a:ext cx="184327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OUR COMPANY</a:t>
            </a:r>
          </a:p>
        </p:txBody>
      </p:sp>
      <p:sp>
        <p:nvSpPr>
          <p:cNvPr id="83" name="Straight Connector 5"/>
          <p:cNvSpPr/>
          <p:nvPr/>
        </p:nvSpPr>
        <p:spPr>
          <a:xfrm>
            <a:off x="4583588" y="1602414"/>
            <a:ext cx="1843280" cy="1"/>
          </a:xfrm>
          <a:prstGeom prst="line">
            <a:avLst/>
          </a:prstGeom>
          <a:ln w="571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TextBox 11"/>
          <p:cNvSpPr txBox="1"/>
          <p:nvPr/>
        </p:nvSpPr>
        <p:spPr>
          <a:xfrm>
            <a:off x="260439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ABOUT US</a:t>
            </a:r>
          </a:p>
        </p:txBody>
      </p:sp>
      <p:sp>
        <p:nvSpPr>
          <p:cNvPr id="85" name="TextBox 12"/>
          <p:cNvSpPr txBox="1"/>
          <p:nvPr/>
        </p:nvSpPr>
        <p:spPr>
          <a:xfrm>
            <a:off x="4583588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INFOGRAPHICS</a:t>
            </a:r>
          </a:p>
        </p:txBody>
      </p:sp>
      <p:sp>
        <p:nvSpPr>
          <p:cNvPr id="86" name="TextBox 13"/>
          <p:cNvSpPr txBox="1"/>
          <p:nvPr/>
        </p:nvSpPr>
        <p:spPr>
          <a:xfrm>
            <a:off x="656278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116585" y="1362710"/>
            <a:ext cx="330162" cy="3327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Rectangle 8"/>
          <p:cNvSpPr/>
          <p:nvPr/>
        </p:nvSpPr>
        <p:spPr>
          <a:xfrm>
            <a:off x="0" y="374694"/>
            <a:ext cx="12192000" cy="120123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TextBox 11"/>
          <p:cNvSpPr txBox="1"/>
          <p:nvPr/>
        </p:nvSpPr>
        <p:spPr>
          <a:xfrm>
            <a:off x="526840" y="56542"/>
            <a:ext cx="508067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97" name="TextBox 12"/>
          <p:cNvSpPr txBox="1"/>
          <p:nvPr/>
        </p:nvSpPr>
        <p:spPr>
          <a:xfrm>
            <a:off x="6524939" y="56542"/>
            <a:ext cx="50806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6AFFF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sp>
        <p:nvSpPr>
          <p:cNvPr id="98" name="Oval 9"/>
          <p:cNvSpPr/>
          <p:nvPr/>
        </p:nvSpPr>
        <p:spPr>
          <a:xfrm>
            <a:off x="10957718" y="1205133"/>
            <a:ext cx="647895" cy="64789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itle Text"/>
          <p:cNvSpPr txBox="1"/>
          <p:nvPr>
            <p:ph type="title"/>
          </p:nvPr>
        </p:nvSpPr>
        <p:spPr>
          <a:xfrm>
            <a:off x="526940" y="573316"/>
            <a:ext cx="11230422" cy="431022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TextBox 1"/>
          <p:cNvSpPr txBox="1"/>
          <p:nvPr/>
        </p:nvSpPr>
        <p:spPr>
          <a:xfrm>
            <a:off x="526941" y="1232607"/>
            <a:ext cx="184327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OUR COMPANY</a:t>
            </a:r>
          </a:p>
        </p:txBody>
      </p:sp>
      <p:sp>
        <p:nvSpPr>
          <p:cNvPr id="101" name="Straight Connector 5"/>
          <p:cNvSpPr/>
          <p:nvPr/>
        </p:nvSpPr>
        <p:spPr>
          <a:xfrm>
            <a:off x="6562782" y="1602414"/>
            <a:ext cx="1843280" cy="1"/>
          </a:xfrm>
          <a:prstGeom prst="line">
            <a:avLst/>
          </a:prstGeom>
          <a:ln w="571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extBox 11"/>
          <p:cNvSpPr txBox="1"/>
          <p:nvPr/>
        </p:nvSpPr>
        <p:spPr>
          <a:xfrm>
            <a:off x="260439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ABOUT US</a:t>
            </a:r>
          </a:p>
        </p:txBody>
      </p:sp>
      <p:sp>
        <p:nvSpPr>
          <p:cNvPr id="103" name="TextBox 12"/>
          <p:cNvSpPr txBox="1"/>
          <p:nvPr/>
        </p:nvSpPr>
        <p:spPr>
          <a:xfrm>
            <a:off x="4583588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1FFFE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INFOGRAPHICS</a:t>
            </a:r>
          </a:p>
        </p:txBody>
      </p:sp>
      <p:sp>
        <p:nvSpPr>
          <p:cNvPr id="104" name="TextBox 13"/>
          <p:cNvSpPr txBox="1"/>
          <p:nvPr/>
        </p:nvSpPr>
        <p:spPr>
          <a:xfrm>
            <a:off x="6562782" y="1232607"/>
            <a:ext cx="184328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159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11116585" y="1362710"/>
            <a:ext cx="330162" cy="33274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8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TextBox 9"/>
          <p:cNvSpPr txBox="1"/>
          <p:nvPr/>
        </p:nvSpPr>
        <p:spPr>
          <a:xfrm>
            <a:off x="526840" y="56542"/>
            <a:ext cx="5080673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004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114" name="TextBox 10"/>
          <p:cNvSpPr txBox="1"/>
          <p:nvPr/>
        </p:nvSpPr>
        <p:spPr>
          <a:xfrm>
            <a:off x="6524939" y="56542"/>
            <a:ext cx="508067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100">
                <a:solidFill>
                  <a:srgbClr val="004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grpSp>
        <p:nvGrpSpPr>
          <p:cNvPr id="120" name="Group 11"/>
          <p:cNvGrpSpPr/>
          <p:nvPr/>
        </p:nvGrpSpPr>
        <p:grpSpPr>
          <a:xfrm>
            <a:off x="10889440" y="709160"/>
            <a:ext cx="624685" cy="566964"/>
            <a:chOff x="0" y="0"/>
            <a:chExt cx="624684" cy="566963"/>
          </a:xfrm>
        </p:grpSpPr>
        <p:sp>
          <p:nvSpPr>
            <p:cNvPr id="115" name="Diamond 12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Freeform 13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Diamond 14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Freeform 15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Diamond 19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1" name="Title Text"/>
          <p:cNvSpPr txBox="1"/>
          <p:nvPr>
            <p:ph type="title"/>
          </p:nvPr>
        </p:nvSpPr>
        <p:spPr>
          <a:xfrm>
            <a:off x="526940" y="561622"/>
            <a:ext cx="11230422" cy="43102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2400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/>
          </p:nvPr>
        </p:nvSpPr>
        <p:spPr>
          <a:xfrm>
            <a:off x="526940" y="1041106"/>
            <a:ext cx="11230422" cy="33814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590550" indent="-13335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074419" indent="-160019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5494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006600" indent="-177800">
              <a:buFontTx/>
              <a:defRPr sz="1400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8"/>
          <p:cNvSpPr/>
          <p:nvPr/>
        </p:nvSpPr>
        <p:spPr>
          <a:xfrm>
            <a:off x="0" y="-1"/>
            <a:ext cx="12192000" cy="37469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TextBox 9"/>
          <p:cNvSpPr txBox="1"/>
          <p:nvPr/>
        </p:nvSpPr>
        <p:spPr>
          <a:xfrm>
            <a:off x="526840" y="56542"/>
            <a:ext cx="5080673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004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Your Company Slogan Here and some Business Information</a:t>
            </a:r>
          </a:p>
        </p:txBody>
      </p:sp>
      <p:sp>
        <p:nvSpPr>
          <p:cNvPr id="132" name="TextBox 10"/>
          <p:cNvSpPr txBox="1"/>
          <p:nvPr/>
        </p:nvSpPr>
        <p:spPr>
          <a:xfrm>
            <a:off x="6524939" y="56542"/>
            <a:ext cx="508067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100">
                <a:solidFill>
                  <a:srgbClr val="004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E-Mail: me@materialdesigntemplate l Phone: +49 89 1726182</a:t>
            </a:r>
          </a:p>
        </p:txBody>
      </p:sp>
      <p:grpSp>
        <p:nvGrpSpPr>
          <p:cNvPr id="138" name="Group 11"/>
          <p:cNvGrpSpPr/>
          <p:nvPr/>
        </p:nvGrpSpPr>
        <p:grpSpPr>
          <a:xfrm>
            <a:off x="10889440" y="709160"/>
            <a:ext cx="624685" cy="566964"/>
            <a:chOff x="0" y="0"/>
            <a:chExt cx="624684" cy="566963"/>
          </a:xfrm>
        </p:grpSpPr>
        <p:sp>
          <p:nvSpPr>
            <p:cNvPr id="133" name="Diamond 12"/>
            <p:cNvSpPr/>
            <p:nvPr/>
          </p:nvSpPr>
          <p:spPr>
            <a:xfrm>
              <a:off x="0" y="226859"/>
              <a:ext cx="624685" cy="340105"/>
            </a:xfrm>
            <a:prstGeom prst="diamond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" name="Freeform 13"/>
            <p:cNvSpPr/>
            <p:nvPr/>
          </p:nvSpPr>
          <p:spPr>
            <a:xfrm>
              <a:off x="79820" y="22685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004D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Diamond 14"/>
            <p:cNvSpPr/>
            <p:nvPr/>
          </p:nvSpPr>
          <p:spPr>
            <a:xfrm>
              <a:off x="0" y="113429"/>
              <a:ext cx="624685" cy="340106"/>
            </a:xfrm>
            <a:prstGeom prst="diamon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Freeform 15"/>
            <p:cNvSpPr/>
            <p:nvPr/>
          </p:nvSpPr>
          <p:spPr>
            <a:xfrm>
              <a:off x="79820" y="113429"/>
              <a:ext cx="465044" cy="25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Diamond 19"/>
            <p:cNvSpPr/>
            <p:nvPr/>
          </p:nvSpPr>
          <p:spPr>
            <a:xfrm>
              <a:off x="0" y="0"/>
              <a:ext cx="624685" cy="340105"/>
            </a:xfrm>
            <a:prstGeom prst="diamond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4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7.png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18.png"/><Relationship Id="rId9" Type="http://schemas.openxmlformats.org/officeDocument/2006/relationships/video" Target="../media/media3.mp4"/><Relationship Id="rId10" Type="http://schemas.microsoft.com/office/2007/relationships/media" Target="../media/media3.mp4"/><Relationship Id="rId11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video" Target="../media/media5.mp4"/><Relationship Id="rId4" Type="http://schemas.microsoft.com/office/2007/relationships/media" Target="../media/media5.mp4"/><Relationship Id="rId5" Type="http://schemas.openxmlformats.org/officeDocument/2006/relationships/image" Target="../media/image22.png"/><Relationship Id="rId6" Type="http://schemas.openxmlformats.org/officeDocument/2006/relationships/video" Target="../media/media6.mp4"/><Relationship Id="rId7" Type="http://schemas.microsoft.com/office/2007/relationships/media" Target="../media/media6.mp4"/><Relationship Id="rId8" Type="http://schemas.openxmlformats.org/officeDocument/2006/relationships/image" Target="../media/image23.png"/><Relationship Id="rId9" Type="http://schemas.openxmlformats.org/officeDocument/2006/relationships/video" Target="../media/media7.mp4"/><Relationship Id="rId10" Type="http://schemas.microsoft.com/office/2007/relationships/media" Target="../media/media7.mp4"/><Relationship Id="rId11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uwi-srts.000webhostapp.com/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11654613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Rectangle 41"/>
          <p:cNvSpPr txBox="1"/>
          <p:nvPr/>
        </p:nvSpPr>
        <p:spPr>
          <a:xfrm>
            <a:off x="1443135" y="2945791"/>
            <a:ext cx="930573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University Shuttle Routing and Tracking Service</a:t>
            </a:r>
          </a:p>
        </p:txBody>
      </p:sp>
      <p:sp>
        <p:nvSpPr>
          <p:cNvPr id="251" name="Rectangle 42"/>
          <p:cNvSpPr txBox="1"/>
          <p:nvPr/>
        </p:nvSpPr>
        <p:spPr>
          <a:xfrm>
            <a:off x="1754154" y="4632174"/>
            <a:ext cx="86836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pPr/>
            <a:r>
              <a:t>Final Year Project Presentation</a:t>
            </a:r>
          </a:p>
        </p:txBody>
      </p:sp>
      <p:sp>
        <p:nvSpPr>
          <p:cNvPr id="252" name="Rectangle 8"/>
          <p:cNvSpPr txBox="1"/>
          <p:nvPr/>
        </p:nvSpPr>
        <p:spPr>
          <a:xfrm>
            <a:off x="4439862" y="5298671"/>
            <a:ext cx="331227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latin typeface="Roboto Thin"/>
                <a:ea typeface="Roboto Thin"/>
                <a:cs typeface="Roboto Thin"/>
                <a:sym typeface="Roboto Thin"/>
              </a:defRPr>
            </a:pPr>
            <a:r>
              <a:t>18</a:t>
            </a:r>
            <a:r>
              <a:rPr baseline="30000"/>
              <a:t>th</a:t>
            </a:r>
            <a:r>
              <a:t> April, 2019</a:t>
            </a:r>
          </a:p>
        </p:txBody>
      </p:sp>
      <p:pic>
        <p:nvPicPr>
          <p:cNvPr id="253" name="web_hi_res_512.png" descr="web_hi_res_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1655647"/>
            <a:ext cx="914400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43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The Project Idea</a:t>
            </a:r>
          </a:p>
        </p:txBody>
      </p:sp>
      <p:sp>
        <p:nvSpPr>
          <p:cNvPr id="388" name="The basic solution that our project offe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basic solution that our project offers</a:t>
            </a:r>
          </a:p>
        </p:txBody>
      </p:sp>
      <p:sp>
        <p:nvSpPr>
          <p:cNvPr id="389" name="Shape 43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4" name="Group 39"/>
          <p:cNvGrpSpPr/>
          <p:nvPr/>
        </p:nvGrpSpPr>
        <p:grpSpPr>
          <a:xfrm>
            <a:off x="831706" y="2503794"/>
            <a:ext cx="3119987" cy="670021"/>
            <a:chOff x="304765" y="95876"/>
            <a:chExt cx="3119985" cy="670020"/>
          </a:xfrm>
        </p:grpSpPr>
        <p:sp>
          <p:nvSpPr>
            <p:cNvPr id="390" name="Rectangle 41"/>
            <p:cNvSpPr txBox="1"/>
            <p:nvPr/>
          </p:nvSpPr>
          <p:spPr>
            <a:xfrm>
              <a:off x="304765" y="143867"/>
              <a:ext cx="23100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Track real time location </a:t>
              </a:r>
            </a:p>
            <a:p>
              <a:pPr algn="r"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of shuttles</a:t>
              </a:r>
            </a:p>
          </p:txBody>
        </p:sp>
        <p:grpSp>
          <p:nvGrpSpPr>
            <p:cNvPr id="393" name="Oval 42"/>
            <p:cNvGrpSpPr/>
            <p:nvPr/>
          </p:nvGrpSpPr>
          <p:grpSpPr>
            <a:xfrm>
              <a:off x="2754731" y="95876"/>
              <a:ext cx="670021" cy="670022"/>
              <a:chOff x="0" y="0"/>
              <a:chExt cx="670020" cy="670020"/>
            </a:xfrm>
          </p:grpSpPr>
          <p:sp>
            <p:nvSpPr>
              <p:cNvPr id="391" name="Circle"/>
              <p:cNvSpPr/>
              <p:nvPr/>
            </p:nvSpPr>
            <p:spPr>
              <a:xfrm flipH="1">
                <a:off x="0" y="0"/>
                <a:ext cx="670021" cy="670021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1"/>
              <p:cNvSpPr txBox="1"/>
              <p:nvPr/>
            </p:nvSpPr>
            <p:spPr>
              <a:xfrm>
                <a:off x="98121" y="149590"/>
                <a:ext cx="473778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  <p:grpSp>
        <p:nvGrpSpPr>
          <p:cNvPr id="399" name="Group 43"/>
          <p:cNvGrpSpPr/>
          <p:nvPr/>
        </p:nvGrpSpPr>
        <p:grpSpPr>
          <a:xfrm>
            <a:off x="643687" y="4382176"/>
            <a:ext cx="3308006" cy="670021"/>
            <a:chOff x="116746" y="95876"/>
            <a:chExt cx="3308004" cy="670020"/>
          </a:xfrm>
        </p:grpSpPr>
        <p:sp>
          <p:nvSpPr>
            <p:cNvPr id="395" name="Rectangle 45"/>
            <p:cNvSpPr txBox="1"/>
            <p:nvPr/>
          </p:nvSpPr>
          <p:spPr>
            <a:xfrm>
              <a:off x="116746" y="143867"/>
              <a:ext cx="249809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Estimated times of arrival </a:t>
              </a:r>
            </a:p>
            <a:p>
              <a:pPr algn="r"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of shuttles</a:t>
              </a:r>
            </a:p>
          </p:txBody>
        </p:sp>
        <p:grpSp>
          <p:nvGrpSpPr>
            <p:cNvPr id="398" name="Oval 46"/>
            <p:cNvGrpSpPr/>
            <p:nvPr/>
          </p:nvGrpSpPr>
          <p:grpSpPr>
            <a:xfrm>
              <a:off x="2754731" y="95876"/>
              <a:ext cx="670021" cy="670022"/>
              <a:chOff x="0" y="0"/>
              <a:chExt cx="670020" cy="670020"/>
            </a:xfrm>
          </p:grpSpPr>
          <p:sp>
            <p:nvSpPr>
              <p:cNvPr id="396" name="Circle"/>
              <p:cNvSpPr/>
              <p:nvPr/>
            </p:nvSpPr>
            <p:spPr>
              <a:xfrm flipH="1">
                <a:off x="0" y="0"/>
                <a:ext cx="670021" cy="670021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7" name="2"/>
              <p:cNvSpPr txBox="1"/>
              <p:nvPr/>
            </p:nvSpPr>
            <p:spPr>
              <a:xfrm>
                <a:off x="98121" y="149590"/>
                <a:ext cx="473778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</p:grpSp>
      <p:grpSp>
        <p:nvGrpSpPr>
          <p:cNvPr id="404" name="Group 47"/>
          <p:cNvGrpSpPr/>
          <p:nvPr/>
        </p:nvGrpSpPr>
        <p:grpSpPr>
          <a:xfrm>
            <a:off x="8073010" y="2503794"/>
            <a:ext cx="2767184" cy="670021"/>
            <a:chOff x="0" y="95876"/>
            <a:chExt cx="2767183" cy="670020"/>
          </a:xfrm>
        </p:grpSpPr>
        <p:sp>
          <p:nvSpPr>
            <p:cNvPr id="400" name="Rectangle 49"/>
            <p:cNvSpPr txBox="1"/>
            <p:nvPr/>
          </p:nvSpPr>
          <p:spPr>
            <a:xfrm>
              <a:off x="821940" y="143867"/>
              <a:ext cx="194524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Shows alerts about </a:t>
              </a:r>
            </a:p>
            <a:p>
              <a:pPr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shuttles</a:t>
              </a:r>
            </a:p>
          </p:txBody>
        </p:sp>
        <p:grpSp>
          <p:nvGrpSpPr>
            <p:cNvPr id="403" name="Oval 50"/>
            <p:cNvGrpSpPr/>
            <p:nvPr/>
          </p:nvGrpSpPr>
          <p:grpSpPr>
            <a:xfrm>
              <a:off x="0" y="95876"/>
              <a:ext cx="670021" cy="670021"/>
              <a:chOff x="0" y="0"/>
              <a:chExt cx="670020" cy="670020"/>
            </a:xfrm>
          </p:grpSpPr>
          <p:sp>
            <p:nvSpPr>
              <p:cNvPr id="401" name="Circle"/>
              <p:cNvSpPr/>
              <p:nvPr/>
            </p:nvSpPr>
            <p:spPr>
              <a:xfrm>
                <a:off x="-1" y="-1"/>
                <a:ext cx="670022" cy="670022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02" name="3"/>
              <p:cNvSpPr txBox="1"/>
              <p:nvPr/>
            </p:nvSpPr>
            <p:spPr>
              <a:xfrm>
                <a:off x="98121" y="149590"/>
                <a:ext cx="473778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grpSp>
        <p:nvGrpSpPr>
          <p:cNvPr id="409" name="Group 51"/>
          <p:cNvGrpSpPr/>
          <p:nvPr/>
        </p:nvGrpSpPr>
        <p:grpSpPr>
          <a:xfrm>
            <a:off x="8073010" y="4382176"/>
            <a:ext cx="3164614" cy="670021"/>
            <a:chOff x="0" y="95876"/>
            <a:chExt cx="3164613" cy="670020"/>
          </a:xfrm>
        </p:grpSpPr>
        <p:sp>
          <p:nvSpPr>
            <p:cNvPr id="405" name="Rectangle 53"/>
            <p:cNvSpPr txBox="1"/>
            <p:nvPr/>
          </p:nvSpPr>
          <p:spPr>
            <a:xfrm>
              <a:off x="858015" y="143867"/>
              <a:ext cx="2306599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Show route information </a:t>
              </a:r>
            </a:p>
            <a:p>
              <a:pPr>
                <a:defRPr sz="1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to students and drivers</a:t>
              </a:r>
            </a:p>
          </p:txBody>
        </p:sp>
        <p:grpSp>
          <p:nvGrpSpPr>
            <p:cNvPr id="408" name="Oval 54"/>
            <p:cNvGrpSpPr/>
            <p:nvPr/>
          </p:nvGrpSpPr>
          <p:grpSpPr>
            <a:xfrm>
              <a:off x="0" y="95876"/>
              <a:ext cx="670021" cy="670021"/>
              <a:chOff x="0" y="0"/>
              <a:chExt cx="670020" cy="670020"/>
            </a:xfrm>
          </p:grpSpPr>
          <p:sp>
            <p:nvSpPr>
              <p:cNvPr id="406" name="Circle"/>
              <p:cNvSpPr/>
              <p:nvPr/>
            </p:nvSpPr>
            <p:spPr>
              <a:xfrm>
                <a:off x="-1" y="-1"/>
                <a:ext cx="670022" cy="670022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7" name="4"/>
              <p:cNvSpPr txBox="1"/>
              <p:nvPr/>
            </p:nvSpPr>
            <p:spPr>
              <a:xfrm>
                <a:off x="98121" y="149590"/>
                <a:ext cx="473778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422" name="Group 7"/>
          <p:cNvGrpSpPr/>
          <p:nvPr/>
        </p:nvGrpSpPr>
        <p:grpSpPr>
          <a:xfrm>
            <a:off x="4944213" y="1901564"/>
            <a:ext cx="2396059" cy="4236802"/>
            <a:chOff x="88" y="84"/>
            <a:chExt cx="2396058" cy="4236800"/>
          </a:xfrm>
        </p:grpSpPr>
        <p:sp>
          <p:nvSpPr>
            <p:cNvPr id="410" name="Shape 624"/>
            <p:cNvSpPr/>
            <p:nvPr/>
          </p:nvSpPr>
          <p:spPr>
            <a:xfrm>
              <a:off x="886712" y="4066122"/>
              <a:ext cx="601057" cy="2"/>
            </a:xfrm>
            <a:prstGeom prst="line">
              <a:avLst/>
            </a:prstGeom>
            <a:noFill/>
            <a:ln w="25400" cap="flat">
              <a:solidFill>
                <a:srgbClr val="BFBFB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1" name="Shape 625"/>
            <p:cNvSpPr/>
            <p:nvPr/>
          </p:nvSpPr>
          <p:spPr>
            <a:xfrm flipV="1">
              <a:off x="682852" y="3753278"/>
              <a:ext cx="1008778" cy="138108"/>
            </a:xfrm>
            <a:prstGeom prst="line">
              <a:avLst/>
            </a:prstGeom>
            <a:noFill/>
            <a:ln w="25400" cap="flat">
              <a:solidFill>
                <a:srgbClr val="BFBFB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2" name="Shape 626"/>
            <p:cNvSpPr/>
            <p:nvPr/>
          </p:nvSpPr>
          <p:spPr>
            <a:xfrm flipV="1">
              <a:off x="682851" y="3594615"/>
              <a:ext cx="1008779" cy="138108"/>
            </a:xfrm>
            <a:prstGeom prst="line">
              <a:avLst/>
            </a:prstGeom>
            <a:noFill/>
            <a:ln w="25400" cap="flat">
              <a:solidFill>
                <a:srgbClr val="BFBFB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3" name="Shape 627"/>
            <p:cNvSpPr/>
            <p:nvPr/>
          </p:nvSpPr>
          <p:spPr>
            <a:xfrm flipV="1">
              <a:off x="682852" y="3427863"/>
              <a:ext cx="986272" cy="152327"/>
            </a:xfrm>
            <a:prstGeom prst="line">
              <a:avLst/>
            </a:prstGeom>
            <a:noFill/>
            <a:ln w="25400" cap="flat">
              <a:solidFill>
                <a:srgbClr val="BFBFB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4" name="Shape 628"/>
            <p:cNvSpPr/>
            <p:nvPr/>
          </p:nvSpPr>
          <p:spPr>
            <a:xfrm flipV="1">
              <a:off x="682852" y="3275333"/>
              <a:ext cx="986272" cy="138108"/>
            </a:xfrm>
            <a:prstGeom prst="line">
              <a:avLst/>
            </a:prstGeom>
            <a:noFill/>
            <a:ln w="25400" cap="flat">
              <a:solidFill>
                <a:srgbClr val="BFBFB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5" name="Freeform 5"/>
            <p:cNvSpPr/>
            <p:nvPr/>
          </p:nvSpPr>
          <p:spPr>
            <a:xfrm>
              <a:off x="515381" y="966479"/>
              <a:ext cx="1362636" cy="421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489"/>
                  </a:moveTo>
                  <a:lnTo>
                    <a:pt x="2984" y="5974"/>
                  </a:lnTo>
                  <a:lnTo>
                    <a:pt x="5684" y="11489"/>
                  </a:lnTo>
                  <a:lnTo>
                    <a:pt x="8526" y="0"/>
                  </a:lnTo>
                  <a:lnTo>
                    <a:pt x="11511" y="21600"/>
                  </a:lnTo>
                  <a:lnTo>
                    <a:pt x="13926" y="9191"/>
                  </a:lnTo>
                  <a:lnTo>
                    <a:pt x="15063" y="13787"/>
                  </a:lnTo>
                  <a:lnTo>
                    <a:pt x="16626" y="10111"/>
                  </a:lnTo>
                  <a:lnTo>
                    <a:pt x="18758" y="11949"/>
                  </a:lnTo>
                  <a:lnTo>
                    <a:pt x="21600" y="11030"/>
                  </a:lnTo>
                </a:path>
              </a:pathLst>
            </a:custGeom>
            <a:noFill/>
            <a:ln w="254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Shape 621"/>
            <p:cNvSpPr/>
            <p:nvPr/>
          </p:nvSpPr>
          <p:spPr>
            <a:xfrm>
              <a:off x="88" y="84"/>
              <a:ext cx="2396060" cy="3090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6" h="21518" fill="norm" stroke="1" extrusionOk="0">
                  <a:moveTo>
                    <a:pt x="5609" y="21518"/>
                  </a:moveTo>
                  <a:cubicBezTo>
                    <a:pt x="4917" y="21070"/>
                    <a:pt x="4484" y="20409"/>
                    <a:pt x="4416" y="19691"/>
                  </a:cubicBezTo>
                  <a:cubicBezTo>
                    <a:pt x="4385" y="19361"/>
                    <a:pt x="4433" y="19031"/>
                    <a:pt x="4424" y="18702"/>
                  </a:cubicBezTo>
                  <a:cubicBezTo>
                    <a:pt x="4416" y="18361"/>
                    <a:pt x="4346" y="18023"/>
                    <a:pt x="4218" y="17697"/>
                  </a:cubicBezTo>
                  <a:cubicBezTo>
                    <a:pt x="3681" y="16611"/>
                    <a:pt x="3101" y="15541"/>
                    <a:pt x="2477" y="14488"/>
                  </a:cubicBezTo>
                  <a:cubicBezTo>
                    <a:pt x="1474" y="12794"/>
                    <a:pt x="348" y="11110"/>
                    <a:pt x="73" y="9238"/>
                  </a:cubicBezTo>
                  <a:cubicBezTo>
                    <a:pt x="-648" y="4337"/>
                    <a:pt x="4046" y="20"/>
                    <a:pt x="10113" y="4"/>
                  </a:cubicBezTo>
                  <a:cubicBezTo>
                    <a:pt x="13391" y="-82"/>
                    <a:pt x="16289" y="1096"/>
                    <a:pt x="18194" y="2953"/>
                  </a:cubicBezTo>
                  <a:cubicBezTo>
                    <a:pt x="20037" y="4750"/>
                    <a:pt x="20952" y="7190"/>
                    <a:pt x="20292" y="9718"/>
                  </a:cubicBezTo>
                  <a:cubicBezTo>
                    <a:pt x="19652" y="12167"/>
                    <a:pt x="17489" y="14097"/>
                    <a:pt x="16388" y="16386"/>
                  </a:cubicBezTo>
                  <a:cubicBezTo>
                    <a:pt x="16099" y="16987"/>
                    <a:pt x="15884" y="17610"/>
                    <a:pt x="15747" y="18247"/>
                  </a:cubicBezTo>
                  <a:cubicBezTo>
                    <a:pt x="15639" y="18569"/>
                    <a:pt x="15571" y="18899"/>
                    <a:pt x="15543" y="19231"/>
                  </a:cubicBezTo>
                  <a:cubicBezTo>
                    <a:pt x="15519" y="19532"/>
                    <a:pt x="15527" y="19837"/>
                    <a:pt x="15464" y="20136"/>
                  </a:cubicBezTo>
                  <a:cubicBezTo>
                    <a:pt x="15355" y="20653"/>
                    <a:pt x="15041" y="21126"/>
                    <a:pt x="14569" y="21484"/>
                  </a:cubicBezTo>
                  <a:lnTo>
                    <a:pt x="5609" y="21518"/>
                  </a:ln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/>
              </a:pPr>
            </a:p>
          </p:txBody>
        </p:sp>
        <p:sp>
          <p:nvSpPr>
            <p:cNvPr id="417" name="Shape 623"/>
            <p:cNvSpPr/>
            <p:nvPr/>
          </p:nvSpPr>
          <p:spPr>
            <a:xfrm>
              <a:off x="663819" y="3170920"/>
              <a:ext cx="1023900" cy="1000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fill="norm" stroke="1" extrusionOk="0">
                  <a:moveTo>
                    <a:pt x="745" y="163"/>
                  </a:moveTo>
                  <a:cubicBezTo>
                    <a:pt x="586" y="337"/>
                    <a:pt x="447" y="531"/>
                    <a:pt x="333" y="739"/>
                  </a:cubicBezTo>
                  <a:cubicBezTo>
                    <a:pt x="171" y="1034"/>
                    <a:pt x="58" y="1354"/>
                    <a:pt x="0" y="1688"/>
                  </a:cubicBezTo>
                  <a:cubicBezTo>
                    <a:pt x="24" y="2093"/>
                    <a:pt x="153" y="2485"/>
                    <a:pt x="374" y="2822"/>
                  </a:cubicBezTo>
                  <a:cubicBezTo>
                    <a:pt x="642" y="3231"/>
                    <a:pt x="1046" y="3605"/>
                    <a:pt x="975" y="4097"/>
                  </a:cubicBezTo>
                  <a:cubicBezTo>
                    <a:pt x="896" y="4648"/>
                    <a:pt x="248" y="4913"/>
                    <a:pt x="152" y="5459"/>
                  </a:cubicBezTo>
                  <a:cubicBezTo>
                    <a:pt x="24" y="6183"/>
                    <a:pt x="879" y="6655"/>
                    <a:pt x="882" y="7362"/>
                  </a:cubicBezTo>
                  <a:cubicBezTo>
                    <a:pt x="884" y="7962"/>
                    <a:pt x="284" y="8377"/>
                    <a:pt x="251" y="8972"/>
                  </a:cubicBezTo>
                  <a:cubicBezTo>
                    <a:pt x="218" y="9562"/>
                    <a:pt x="735" y="9993"/>
                    <a:pt x="871" y="10552"/>
                  </a:cubicBezTo>
                  <a:cubicBezTo>
                    <a:pt x="999" y="11078"/>
                    <a:pt x="787" y="11629"/>
                    <a:pt x="344" y="11923"/>
                  </a:cubicBezTo>
                  <a:lnTo>
                    <a:pt x="372" y="15693"/>
                  </a:lnTo>
                  <a:lnTo>
                    <a:pt x="7187" y="21600"/>
                  </a:lnTo>
                  <a:lnTo>
                    <a:pt x="14734" y="21600"/>
                  </a:lnTo>
                  <a:lnTo>
                    <a:pt x="21352" y="15604"/>
                  </a:lnTo>
                  <a:lnTo>
                    <a:pt x="21352" y="12495"/>
                  </a:lnTo>
                  <a:cubicBezTo>
                    <a:pt x="20812" y="12088"/>
                    <a:pt x="20580" y="11374"/>
                    <a:pt x="20773" y="10714"/>
                  </a:cubicBezTo>
                  <a:cubicBezTo>
                    <a:pt x="20942" y="10136"/>
                    <a:pt x="21443" y="9660"/>
                    <a:pt x="21400" y="9037"/>
                  </a:cubicBezTo>
                  <a:cubicBezTo>
                    <a:pt x="21355" y="8405"/>
                    <a:pt x="20737" y="7960"/>
                    <a:pt x="20712" y="7321"/>
                  </a:cubicBezTo>
                  <a:cubicBezTo>
                    <a:pt x="20684" y="6604"/>
                    <a:pt x="21436" y="6048"/>
                    <a:pt x="21310" y="5323"/>
                  </a:cubicBezTo>
                  <a:cubicBezTo>
                    <a:pt x="21216" y="4783"/>
                    <a:pt x="20646" y="4460"/>
                    <a:pt x="20562" y="3916"/>
                  </a:cubicBezTo>
                  <a:cubicBezTo>
                    <a:pt x="20478" y="3377"/>
                    <a:pt x="20887" y="2940"/>
                    <a:pt x="21158" y="2475"/>
                  </a:cubicBezTo>
                  <a:cubicBezTo>
                    <a:pt x="21473" y="1935"/>
                    <a:pt x="21600" y="1285"/>
                    <a:pt x="21369" y="705"/>
                  </a:cubicBezTo>
                  <a:cubicBezTo>
                    <a:pt x="21253" y="414"/>
                    <a:pt x="21051" y="167"/>
                    <a:pt x="20791" y="0"/>
                  </a:cubicBezTo>
                  <a:lnTo>
                    <a:pt x="745" y="163"/>
                  </a:lnTo>
                  <a:close/>
                </a:path>
              </a:pathLst>
            </a:custGeom>
            <a:noFill/>
            <a:ln w="38100" cap="flat">
              <a:solidFill>
                <a:srgbClr val="40404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/>
              </a:pPr>
            </a:p>
          </p:txBody>
        </p:sp>
        <p:sp>
          <p:nvSpPr>
            <p:cNvPr id="418" name="Shape 629"/>
            <p:cNvSpPr/>
            <p:nvPr/>
          </p:nvSpPr>
          <p:spPr>
            <a:xfrm>
              <a:off x="1034900" y="4171230"/>
              <a:ext cx="304681" cy="65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682" y="13695"/>
                    <a:pt x="6635" y="21600"/>
                    <a:pt x="10800" y="21600"/>
                  </a:cubicBezTo>
                  <a:cubicBezTo>
                    <a:pt x="14965" y="21600"/>
                    <a:pt x="18918" y="13695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40404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/>
              </a:pPr>
            </a:p>
          </p:txBody>
        </p:sp>
        <p:sp>
          <p:nvSpPr>
            <p:cNvPr id="419" name="Freeform 3"/>
            <p:cNvSpPr/>
            <p:nvPr/>
          </p:nvSpPr>
          <p:spPr>
            <a:xfrm>
              <a:off x="497451" y="1145773"/>
              <a:ext cx="502025" cy="194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fill="norm" stroke="1" extrusionOk="0">
                  <a:moveTo>
                    <a:pt x="0" y="0"/>
                  </a:moveTo>
                  <a:cubicBezTo>
                    <a:pt x="4294" y="1642"/>
                    <a:pt x="8589" y="3285"/>
                    <a:pt x="11922" y="5076"/>
                  </a:cubicBezTo>
                  <a:cubicBezTo>
                    <a:pt x="15255" y="6868"/>
                    <a:pt x="18395" y="7996"/>
                    <a:pt x="19998" y="10750"/>
                  </a:cubicBezTo>
                  <a:cubicBezTo>
                    <a:pt x="21600" y="13504"/>
                    <a:pt x="20895" y="19759"/>
                    <a:pt x="21536" y="21600"/>
                  </a:cubicBez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Freeform 66"/>
            <p:cNvSpPr/>
            <p:nvPr/>
          </p:nvSpPr>
          <p:spPr>
            <a:xfrm flipH="1">
              <a:off x="1396948" y="1145204"/>
              <a:ext cx="502025" cy="194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fill="norm" stroke="1" extrusionOk="0">
                  <a:moveTo>
                    <a:pt x="0" y="0"/>
                  </a:moveTo>
                  <a:cubicBezTo>
                    <a:pt x="4294" y="1642"/>
                    <a:pt x="8589" y="3285"/>
                    <a:pt x="11922" y="5076"/>
                  </a:cubicBezTo>
                  <a:cubicBezTo>
                    <a:pt x="15255" y="6868"/>
                    <a:pt x="18395" y="7996"/>
                    <a:pt x="19998" y="10750"/>
                  </a:cubicBezTo>
                  <a:cubicBezTo>
                    <a:pt x="21600" y="13504"/>
                    <a:pt x="20895" y="19759"/>
                    <a:pt x="21536" y="21600"/>
                  </a:cubicBez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Shape 622"/>
            <p:cNvSpPr/>
            <p:nvPr/>
          </p:nvSpPr>
          <p:spPr>
            <a:xfrm>
              <a:off x="648484" y="3082495"/>
              <a:ext cx="1056999" cy="89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27"/>
                  </a:moveTo>
                  <a:lnTo>
                    <a:pt x="1016" y="21600"/>
                  </a:lnTo>
                  <a:lnTo>
                    <a:pt x="20717" y="21600"/>
                  </a:lnTo>
                  <a:lnTo>
                    <a:pt x="21600" y="0"/>
                  </a:lnTo>
                  <a:lnTo>
                    <a:pt x="0" y="2127"/>
                  </a:lnTo>
                  <a:close/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Main Beneficiaries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425" name="Slide Number Placeholder 1"/>
          <p:cNvSpPr txBox="1"/>
          <p:nvPr>
            <p:ph type="sldNum" sz="quarter" idx="2"/>
          </p:nvPr>
        </p:nvSpPr>
        <p:spPr>
          <a:xfrm>
            <a:off x="11449238" y="6273660"/>
            <a:ext cx="26242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teacher.png" descr="teacher.png"/>
          <p:cNvPicPr>
            <a:picLocks noChangeAspect="1"/>
          </p:cNvPicPr>
          <p:nvPr/>
        </p:nvPicPr>
        <p:blipFill>
          <a:blip r:embed="rId2">
            <a:extLst/>
          </a:blip>
          <a:srcRect l="0" t="0" r="2" b="2"/>
          <a:stretch>
            <a:fillRect/>
          </a:stretch>
        </p:blipFill>
        <p:spPr>
          <a:xfrm>
            <a:off x="5363494" y="4212981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50800">
            <a:solidFill>
              <a:srgbClr val="535353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0000"/>
              </a:srgbClr>
            </a:outerShdw>
          </a:effectLst>
        </p:spPr>
      </p:pic>
      <p:pic>
        <p:nvPicPr>
          <p:cNvPr id="428" name="policeman.png" descr="policeman.png"/>
          <p:cNvPicPr>
            <a:picLocks noChangeAspect="1"/>
          </p:cNvPicPr>
          <p:nvPr/>
        </p:nvPicPr>
        <p:blipFill>
          <a:blip r:embed="rId3">
            <a:extLst/>
          </a:blip>
          <a:srcRect l="0" t="0" r="2" b="2"/>
          <a:stretch>
            <a:fillRect/>
          </a:stretch>
        </p:blipFill>
        <p:spPr>
          <a:xfrm>
            <a:off x="9043500" y="1834607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50800">
            <a:solidFill>
              <a:srgbClr val="535353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0000"/>
              </a:srgbClr>
            </a:outerShdw>
          </a:effectLst>
        </p:spPr>
      </p:pic>
      <p:pic>
        <p:nvPicPr>
          <p:cNvPr id="429" name="group.png" descr="group.png"/>
          <p:cNvPicPr>
            <a:picLocks noChangeAspect="1"/>
          </p:cNvPicPr>
          <p:nvPr/>
        </p:nvPicPr>
        <p:blipFill>
          <a:blip r:embed="rId4">
            <a:extLst/>
          </a:blip>
          <a:srcRect l="0" t="0" r="2" b="2"/>
          <a:stretch>
            <a:fillRect/>
          </a:stretch>
        </p:blipFill>
        <p:spPr>
          <a:xfrm>
            <a:off x="1683487" y="4212981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50800">
            <a:solidFill>
              <a:srgbClr val="535353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0000"/>
              </a:srgbClr>
            </a:outerShdw>
          </a:effectLst>
        </p:spPr>
      </p:pic>
      <p:pic>
        <p:nvPicPr>
          <p:cNvPr id="430" name="leader.png" descr="leader.png"/>
          <p:cNvPicPr>
            <a:picLocks noChangeAspect="1"/>
          </p:cNvPicPr>
          <p:nvPr/>
        </p:nvPicPr>
        <p:blipFill>
          <a:blip r:embed="rId5">
            <a:extLst/>
          </a:blip>
          <a:srcRect l="0" t="0" r="2" b="2"/>
          <a:stretch>
            <a:fillRect/>
          </a:stretch>
        </p:blipFill>
        <p:spPr>
          <a:xfrm>
            <a:off x="9043500" y="4214330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50800">
            <a:solidFill>
              <a:srgbClr val="535353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0000"/>
              </a:srgbClr>
            </a:outerShdw>
          </a:effectLst>
        </p:spPr>
      </p:pic>
      <p:pic>
        <p:nvPicPr>
          <p:cNvPr id="431" name="student.png" descr="student.png"/>
          <p:cNvPicPr>
            <a:picLocks noChangeAspect="1"/>
          </p:cNvPicPr>
          <p:nvPr/>
        </p:nvPicPr>
        <p:blipFill>
          <a:blip r:embed="rId6">
            <a:extLst/>
          </a:blip>
          <a:srcRect l="0" t="0" r="2" b="2"/>
          <a:stretch>
            <a:fillRect/>
          </a:stretch>
        </p:blipFill>
        <p:spPr>
          <a:xfrm>
            <a:off x="1683487" y="1833258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50800">
            <a:solidFill>
              <a:srgbClr val="535353"/>
            </a:solidFill>
            <a:miter lim="400000"/>
          </a:ln>
        </p:spPr>
      </p:pic>
      <p:sp>
        <p:nvSpPr>
          <p:cNvPr id="432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Main Beneficiaries</a:t>
            </a:r>
          </a:p>
        </p:txBody>
      </p:sp>
      <p:sp>
        <p:nvSpPr>
          <p:cNvPr id="433" name="Target audience and use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Target audience and users</a:t>
            </a:r>
          </a:p>
        </p:txBody>
      </p:sp>
      <p:sp>
        <p:nvSpPr>
          <p:cNvPr id="43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Textfeld 38"/>
          <p:cNvSpPr txBox="1"/>
          <p:nvPr/>
        </p:nvSpPr>
        <p:spPr>
          <a:xfrm>
            <a:off x="1069571" y="3319967"/>
            <a:ext cx="258963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UWI Students</a:t>
            </a:r>
          </a:p>
        </p:txBody>
      </p:sp>
      <p:sp>
        <p:nvSpPr>
          <p:cNvPr id="436" name="Textfeld 39"/>
          <p:cNvSpPr txBox="1"/>
          <p:nvPr/>
        </p:nvSpPr>
        <p:spPr>
          <a:xfrm>
            <a:off x="5148531" y="3319967"/>
            <a:ext cx="17697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Shuttle Drivers</a:t>
            </a:r>
          </a:p>
        </p:txBody>
      </p:sp>
      <p:sp>
        <p:nvSpPr>
          <p:cNvPr id="437" name="Textfeld 40"/>
          <p:cNvSpPr txBox="1"/>
          <p:nvPr/>
        </p:nvSpPr>
        <p:spPr>
          <a:xfrm>
            <a:off x="8694424" y="3322553"/>
            <a:ext cx="2038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Campus Security</a:t>
            </a:r>
          </a:p>
        </p:txBody>
      </p:sp>
      <p:sp>
        <p:nvSpPr>
          <p:cNvPr id="438" name="Textfeld 38"/>
          <p:cNvSpPr txBox="1"/>
          <p:nvPr/>
        </p:nvSpPr>
        <p:spPr>
          <a:xfrm>
            <a:off x="1069571" y="5690666"/>
            <a:ext cx="258963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Group Members</a:t>
            </a:r>
          </a:p>
        </p:txBody>
      </p:sp>
      <p:sp>
        <p:nvSpPr>
          <p:cNvPr id="439" name="Textfeld 39"/>
          <p:cNvSpPr txBox="1"/>
          <p:nvPr/>
        </p:nvSpPr>
        <p:spPr>
          <a:xfrm>
            <a:off x="5451955" y="5690666"/>
            <a:ext cx="116292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Lecturers</a:t>
            </a:r>
          </a:p>
        </p:txBody>
      </p:sp>
      <p:sp>
        <p:nvSpPr>
          <p:cNvPr id="440" name="Textfeld 40"/>
          <p:cNvSpPr txBox="1"/>
          <p:nvPr/>
        </p:nvSpPr>
        <p:spPr>
          <a:xfrm>
            <a:off x="8518062" y="5693253"/>
            <a:ext cx="239076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UWI Administrative </a:t>
            </a:r>
          </a:p>
          <a:p>
            <a: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Staff</a:t>
            </a:r>
          </a:p>
        </p:txBody>
      </p:sp>
      <p:pic>
        <p:nvPicPr>
          <p:cNvPr id="441" name="avatar-2.png" descr="avatar-2.png"/>
          <p:cNvPicPr>
            <a:picLocks noChangeAspect="1"/>
          </p:cNvPicPr>
          <p:nvPr/>
        </p:nvPicPr>
        <p:blipFill>
          <a:blip r:embed="rId7">
            <a:extLst/>
          </a:blip>
          <a:srcRect l="0" t="0" r="2" b="2"/>
          <a:stretch>
            <a:fillRect/>
          </a:stretch>
        </p:blipFill>
        <p:spPr>
          <a:xfrm>
            <a:off x="5363494" y="1834607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50800">
            <a:solidFill>
              <a:srgbClr val="535353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Project Significance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444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Chart 15"/>
          <p:cNvGraphicFramePr/>
          <p:nvPr/>
        </p:nvGraphicFramePr>
        <p:xfrm>
          <a:off x="-1683068" y="-1879173"/>
          <a:ext cx="11898194" cy="1175505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447" name="Project Signific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Project Significance</a:t>
            </a:r>
          </a:p>
        </p:txBody>
      </p:sp>
      <p:sp>
        <p:nvSpPr>
          <p:cNvPr id="448" name="Novelty of projec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Novelty of project</a:t>
            </a:r>
          </a:p>
        </p:txBody>
      </p:sp>
      <p:sp>
        <p:nvSpPr>
          <p:cNvPr id="449" name="TextBox 24"/>
          <p:cNvSpPr txBox="1"/>
          <p:nvPr/>
        </p:nvSpPr>
        <p:spPr>
          <a:xfrm>
            <a:off x="5093377" y="5534926"/>
            <a:ext cx="616154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>
                <a:solidFill>
                  <a:schemeClr val="accent1">
                    <a:lumOff val="-4117"/>
                  </a:schemeClr>
                </a:solidFill>
              </a:rPr>
              <a:t>There are currently no services</a:t>
            </a:r>
            <a:r>
              <a:rPr>
                <a:solidFill>
                  <a:srgbClr val="808080"/>
                </a:solidFill>
              </a:rPr>
              <a:t> in place which provides a solution to the problem.</a:t>
            </a:r>
          </a:p>
        </p:txBody>
      </p:sp>
      <p:sp>
        <p:nvSpPr>
          <p:cNvPr id="450" name="Freeform 25"/>
          <p:cNvSpPr/>
          <p:nvPr/>
        </p:nvSpPr>
        <p:spPr>
          <a:xfrm>
            <a:off x="638177" y="2080263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Freeform 25"/>
          <p:cNvSpPr/>
          <p:nvPr/>
        </p:nvSpPr>
        <p:spPr>
          <a:xfrm>
            <a:off x="638177" y="2658403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Freeform 25"/>
          <p:cNvSpPr/>
          <p:nvPr/>
        </p:nvSpPr>
        <p:spPr>
          <a:xfrm>
            <a:off x="638177" y="3236541"/>
            <a:ext cx="244115" cy="185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3" name="TextBox 28"/>
          <p:cNvSpPr txBox="1"/>
          <p:nvPr/>
        </p:nvSpPr>
        <p:spPr>
          <a:xfrm>
            <a:off x="1029847" y="2003855"/>
            <a:ext cx="364856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Streamlines shuttle boarding process</a:t>
            </a:r>
          </a:p>
        </p:txBody>
      </p:sp>
      <p:sp>
        <p:nvSpPr>
          <p:cNvPr id="454" name="TextBox 29"/>
          <p:cNvSpPr txBox="1"/>
          <p:nvPr/>
        </p:nvSpPr>
        <p:spPr>
          <a:xfrm>
            <a:off x="1029847" y="2581994"/>
            <a:ext cx="3312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>
                <a:solidFill>
                  <a:schemeClr val="accent1"/>
                </a:solidFill>
              </a:rPr>
              <a:t>More efficient</a:t>
            </a:r>
            <a:r>
              <a:t> shuttle service</a:t>
            </a:r>
          </a:p>
        </p:txBody>
      </p:sp>
      <p:sp>
        <p:nvSpPr>
          <p:cNvPr id="455" name="TextBox 30"/>
          <p:cNvSpPr txBox="1"/>
          <p:nvPr/>
        </p:nvSpPr>
        <p:spPr>
          <a:xfrm>
            <a:off x="1029847" y="3160134"/>
            <a:ext cx="240371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Improves sense of security</a:t>
            </a:r>
          </a:p>
        </p:txBody>
      </p:sp>
      <p:sp>
        <p:nvSpPr>
          <p:cNvPr id="456" name="Slide Number Placeholder 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7" name="Freeform 25"/>
          <p:cNvSpPr/>
          <p:nvPr/>
        </p:nvSpPr>
        <p:spPr>
          <a:xfrm>
            <a:off x="7496177" y="2965442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Freeform 25"/>
          <p:cNvSpPr/>
          <p:nvPr/>
        </p:nvSpPr>
        <p:spPr>
          <a:xfrm>
            <a:off x="7496177" y="3543581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9" name="Freeform 25"/>
          <p:cNvSpPr/>
          <p:nvPr/>
        </p:nvSpPr>
        <p:spPr>
          <a:xfrm>
            <a:off x="7496177" y="4121720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TextBox 28"/>
          <p:cNvSpPr txBox="1"/>
          <p:nvPr/>
        </p:nvSpPr>
        <p:spPr>
          <a:xfrm>
            <a:off x="7887847" y="2889034"/>
            <a:ext cx="364856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>
                <a:solidFill>
                  <a:schemeClr val="accent1"/>
                </a:solidFill>
              </a:rPr>
              <a:t>More students</a:t>
            </a:r>
            <a:r>
              <a:t> will use the service</a:t>
            </a:r>
          </a:p>
        </p:txBody>
      </p:sp>
      <p:sp>
        <p:nvSpPr>
          <p:cNvPr id="461" name="TextBox 29"/>
          <p:cNvSpPr txBox="1"/>
          <p:nvPr/>
        </p:nvSpPr>
        <p:spPr>
          <a:xfrm>
            <a:off x="7887847" y="3467173"/>
            <a:ext cx="3312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More accountability by drivers</a:t>
            </a:r>
          </a:p>
        </p:txBody>
      </p:sp>
      <p:sp>
        <p:nvSpPr>
          <p:cNvPr id="462" name="TextBox 30"/>
          <p:cNvSpPr txBox="1"/>
          <p:nvPr/>
        </p:nvSpPr>
        <p:spPr>
          <a:xfrm>
            <a:off x="7887847" y="4045312"/>
            <a:ext cx="3312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Improve driver-student relations</a:t>
            </a:r>
          </a:p>
        </p:txBody>
      </p:sp>
      <p:sp>
        <p:nvSpPr>
          <p:cNvPr id="463" name="Freeform 25"/>
          <p:cNvSpPr/>
          <p:nvPr/>
        </p:nvSpPr>
        <p:spPr>
          <a:xfrm>
            <a:off x="7496177" y="4699859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4" name="TextBox 30"/>
          <p:cNvSpPr txBox="1"/>
          <p:nvPr/>
        </p:nvSpPr>
        <p:spPr>
          <a:xfrm>
            <a:off x="7887847" y="4623451"/>
            <a:ext cx="3312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Reduce driver workload</a:t>
            </a:r>
          </a:p>
        </p:txBody>
      </p:sp>
      <p:sp>
        <p:nvSpPr>
          <p:cNvPr id="465" name="Freeform 25"/>
          <p:cNvSpPr/>
          <p:nvPr/>
        </p:nvSpPr>
        <p:spPr>
          <a:xfrm>
            <a:off x="7470777" y="2387303"/>
            <a:ext cx="244115" cy="185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6" name="TextBox 30"/>
          <p:cNvSpPr txBox="1"/>
          <p:nvPr/>
        </p:nvSpPr>
        <p:spPr>
          <a:xfrm>
            <a:off x="7862447" y="2310895"/>
            <a:ext cx="3312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Risk reduction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Goals and Objectives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469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Goals and Objectives</a:t>
            </a:r>
          </a:p>
        </p:txBody>
      </p:sp>
      <p:sp>
        <p:nvSpPr>
          <p:cNvPr id="472" name="What are the goals and objectives of the project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the goals and objectives of the project?</a:t>
            </a:r>
          </a:p>
        </p:txBody>
      </p:sp>
      <p:sp>
        <p:nvSpPr>
          <p:cNvPr id="47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Rectangle 17"/>
          <p:cNvSpPr txBox="1"/>
          <p:nvPr/>
        </p:nvSpPr>
        <p:spPr>
          <a:xfrm>
            <a:off x="4933686" y="3141876"/>
            <a:ext cx="24169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Specify product design</a:t>
            </a:r>
          </a:p>
        </p:txBody>
      </p:sp>
      <p:grpSp>
        <p:nvGrpSpPr>
          <p:cNvPr id="477" name="Oval 23"/>
          <p:cNvGrpSpPr/>
          <p:nvPr/>
        </p:nvGrpSpPr>
        <p:grpSpPr>
          <a:xfrm>
            <a:off x="5807139" y="2298670"/>
            <a:ext cx="670021" cy="670021"/>
            <a:chOff x="0" y="0"/>
            <a:chExt cx="670020" cy="670020"/>
          </a:xfrm>
        </p:grpSpPr>
        <p:sp>
          <p:nvSpPr>
            <p:cNvPr id="475" name="Circle"/>
            <p:cNvSpPr/>
            <p:nvPr/>
          </p:nvSpPr>
          <p:spPr>
            <a:xfrm>
              <a:off x="-1" y="-1"/>
              <a:ext cx="670022" cy="670022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6" name="2"/>
            <p:cNvSpPr txBox="1"/>
            <p:nvPr/>
          </p:nvSpPr>
          <p:spPr>
            <a:xfrm>
              <a:off x="98121" y="149590"/>
              <a:ext cx="47377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78" name="Rectangle 19"/>
          <p:cNvSpPr txBox="1"/>
          <p:nvPr/>
        </p:nvSpPr>
        <p:spPr>
          <a:xfrm>
            <a:off x="8501765" y="3135325"/>
            <a:ext cx="291208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Understand existing system</a:t>
            </a:r>
          </a:p>
        </p:txBody>
      </p:sp>
      <p:grpSp>
        <p:nvGrpSpPr>
          <p:cNvPr id="481" name="Oval 22"/>
          <p:cNvGrpSpPr/>
          <p:nvPr/>
        </p:nvGrpSpPr>
        <p:grpSpPr>
          <a:xfrm>
            <a:off x="9622794" y="2289385"/>
            <a:ext cx="670021" cy="670021"/>
            <a:chOff x="0" y="0"/>
            <a:chExt cx="670020" cy="670020"/>
          </a:xfrm>
        </p:grpSpPr>
        <p:sp>
          <p:nvSpPr>
            <p:cNvPr id="479" name="Circle"/>
            <p:cNvSpPr/>
            <p:nvPr/>
          </p:nvSpPr>
          <p:spPr>
            <a:xfrm>
              <a:off x="-1" y="-1"/>
              <a:ext cx="670022" cy="670022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3"/>
            <p:cNvSpPr txBox="1"/>
            <p:nvPr/>
          </p:nvSpPr>
          <p:spPr>
            <a:xfrm>
              <a:off x="98121" y="149590"/>
              <a:ext cx="47377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482" name="Rectangle 21"/>
          <p:cNvSpPr txBox="1"/>
          <p:nvPr/>
        </p:nvSpPr>
        <p:spPr>
          <a:xfrm>
            <a:off x="2934103" y="5224888"/>
            <a:ext cx="24806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Develop the application</a:t>
            </a:r>
          </a:p>
        </p:txBody>
      </p:sp>
      <p:grpSp>
        <p:nvGrpSpPr>
          <p:cNvPr id="485" name="Oval 26"/>
          <p:cNvGrpSpPr/>
          <p:nvPr/>
        </p:nvGrpSpPr>
        <p:grpSpPr>
          <a:xfrm>
            <a:off x="3839423" y="4375471"/>
            <a:ext cx="670021" cy="670021"/>
            <a:chOff x="0" y="0"/>
            <a:chExt cx="670020" cy="670020"/>
          </a:xfrm>
        </p:grpSpPr>
        <p:sp>
          <p:nvSpPr>
            <p:cNvPr id="483" name="Circle"/>
            <p:cNvSpPr/>
            <p:nvPr/>
          </p:nvSpPr>
          <p:spPr>
            <a:xfrm>
              <a:off x="-1" y="-1"/>
              <a:ext cx="670022" cy="67002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484" name="4"/>
            <p:cNvSpPr txBox="1"/>
            <p:nvPr/>
          </p:nvSpPr>
          <p:spPr>
            <a:xfrm>
              <a:off x="98121" y="149590"/>
              <a:ext cx="47377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486" name="Rectangle 33"/>
          <p:cNvSpPr txBox="1"/>
          <p:nvPr/>
        </p:nvSpPr>
        <p:spPr>
          <a:xfrm>
            <a:off x="991231" y="3132591"/>
            <a:ext cx="27596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Specify user requirements</a:t>
            </a:r>
          </a:p>
        </p:txBody>
      </p:sp>
      <p:grpSp>
        <p:nvGrpSpPr>
          <p:cNvPr id="489" name="Oval 44"/>
          <p:cNvGrpSpPr/>
          <p:nvPr/>
        </p:nvGrpSpPr>
        <p:grpSpPr>
          <a:xfrm>
            <a:off x="2036021" y="2289385"/>
            <a:ext cx="670021" cy="670021"/>
            <a:chOff x="0" y="0"/>
            <a:chExt cx="670020" cy="670020"/>
          </a:xfrm>
        </p:grpSpPr>
        <p:sp>
          <p:nvSpPr>
            <p:cNvPr id="487" name="Circle"/>
            <p:cNvSpPr/>
            <p:nvPr/>
          </p:nvSpPr>
          <p:spPr>
            <a:xfrm>
              <a:off x="-1" y="-1"/>
              <a:ext cx="670022" cy="670022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8" name="1"/>
            <p:cNvSpPr txBox="1"/>
            <p:nvPr/>
          </p:nvSpPr>
          <p:spPr>
            <a:xfrm>
              <a:off x="98121" y="149590"/>
              <a:ext cx="47377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90" name="Rectangle 63"/>
          <p:cNvSpPr txBox="1"/>
          <p:nvPr/>
        </p:nvSpPr>
        <p:spPr>
          <a:xfrm>
            <a:off x="7085752" y="5258815"/>
            <a:ext cx="19595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Application testing</a:t>
            </a:r>
          </a:p>
        </p:txBody>
      </p:sp>
      <p:grpSp>
        <p:nvGrpSpPr>
          <p:cNvPr id="493" name="Oval 64"/>
          <p:cNvGrpSpPr/>
          <p:nvPr/>
        </p:nvGrpSpPr>
        <p:grpSpPr>
          <a:xfrm>
            <a:off x="7730491" y="4415609"/>
            <a:ext cx="670021" cy="670021"/>
            <a:chOff x="0" y="0"/>
            <a:chExt cx="670020" cy="670020"/>
          </a:xfrm>
        </p:grpSpPr>
        <p:sp>
          <p:nvSpPr>
            <p:cNvPr id="491" name="Circle"/>
            <p:cNvSpPr/>
            <p:nvPr/>
          </p:nvSpPr>
          <p:spPr>
            <a:xfrm>
              <a:off x="-1" y="-1"/>
              <a:ext cx="670022" cy="67002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492" name="5"/>
            <p:cNvSpPr txBox="1"/>
            <p:nvPr/>
          </p:nvSpPr>
          <p:spPr>
            <a:xfrm>
              <a:off x="98121" y="149590"/>
              <a:ext cx="47377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System Design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496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pplication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Application Architecture</a:t>
            </a:r>
          </a:p>
        </p:txBody>
      </p:sp>
      <p:sp>
        <p:nvSpPr>
          <p:cNvPr id="499" name="The macro architecture of the applic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macro architecture of the application</a:t>
            </a:r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1" name="Untitled Diagram-2.png" descr="Untitled Diagram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6071" y="2223363"/>
            <a:ext cx="9439858" cy="3279491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Model View Controller architecture"/>
          <p:cNvSpPr txBox="1"/>
          <p:nvPr/>
        </p:nvSpPr>
        <p:spPr>
          <a:xfrm>
            <a:off x="4345108" y="5650230"/>
            <a:ext cx="3594086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A7A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Model View Controller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Unknown-4.png" descr="Unknown-4.png"/>
          <p:cNvPicPr>
            <a:picLocks noChangeAspect="1"/>
          </p:cNvPicPr>
          <p:nvPr/>
        </p:nvPicPr>
        <p:blipFill>
          <a:blip r:embed="rId2">
            <a:extLst/>
          </a:blip>
          <a:srcRect l="0" t="0" r="2" b="2"/>
          <a:stretch>
            <a:fillRect/>
          </a:stretch>
        </p:blipFill>
        <p:spPr>
          <a:xfrm>
            <a:off x="7103393" y="4136781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05" name="nexus2cee_product_logo_maps_round_launcher_color_48.png" descr="nexus2cee_product_logo_maps_round_launcher_color_48.png"/>
          <p:cNvPicPr>
            <a:picLocks noChangeAspect="1"/>
          </p:cNvPicPr>
          <p:nvPr/>
        </p:nvPicPr>
        <p:blipFill>
          <a:blip r:embed="rId3">
            <a:extLst/>
          </a:blip>
          <a:srcRect l="2237" t="2249" r="2239" b="2239"/>
          <a:stretch>
            <a:fillRect/>
          </a:stretch>
        </p:blipFill>
        <p:spPr>
          <a:xfrm>
            <a:off x="9043335" y="1834607"/>
            <a:ext cx="1340181" cy="1340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3"/>
                  <a:pt x="2882" y="3013"/>
                </a:cubicBezTo>
                <a:cubicBezTo>
                  <a:pt x="-960" y="7034"/>
                  <a:pt x="-960" y="13558"/>
                  <a:pt x="2882" y="17579"/>
                </a:cubicBezTo>
                <a:cubicBezTo>
                  <a:pt x="6723" y="21600"/>
                  <a:pt x="12957" y="21600"/>
                  <a:pt x="16798" y="17579"/>
                </a:cubicBezTo>
                <a:cubicBezTo>
                  <a:pt x="20640" y="13558"/>
                  <a:pt x="20640" y="7034"/>
                  <a:pt x="16798" y="3013"/>
                </a:cubicBezTo>
                <a:cubicBezTo>
                  <a:pt x="14877" y="1003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06" name="1*NW_-m6hl95vGZ0OGoa9aEQ.png" descr="1*NW_-m6hl95vGZ0OGoa9aEQ.png"/>
          <p:cNvPicPr>
            <a:picLocks noChangeAspect="1"/>
          </p:cNvPicPr>
          <p:nvPr/>
        </p:nvPicPr>
        <p:blipFill>
          <a:blip r:embed="rId4">
            <a:extLst/>
          </a:blip>
          <a:srcRect l="61076" t="15653" r="286" b="15661"/>
          <a:stretch>
            <a:fillRect/>
          </a:stretch>
        </p:blipFill>
        <p:spPr>
          <a:xfrm>
            <a:off x="3249167" y="4061340"/>
            <a:ext cx="1713035" cy="171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07" name="logo-vertical.png" descr="logo-vertical.png"/>
          <p:cNvPicPr>
            <a:picLocks noChangeAspect="1"/>
          </p:cNvPicPr>
          <p:nvPr/>
        </p:nvPicPr>
        <p:blipFill>
          <a:blip r:embed="rId5">
            <a:extLst/>
          </a:blip>
          <a:srcRect l="16414" t="6033" r="16416" b="26805"/>
          <a:stretch>
            <a:fillRect/>
          </a:stretch>
        </p:blipFill>
        <p:spPr>
          <a:xfrm>
            <a:off x="1683322" y="1833258"/>
            <a:ext cx="1340181" cy="1340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3"/>
                  <a:pt x="2882" y="3013"/>
                </a:cubicBezTo>
                <a:cubicBezTo>
                  <a:pt x="-960" y="7034"/>
                  <a:pt x="-960" y="13558"/>
                  <a:pt x="2882" y="17579"/>
                </a:cubicBezTo>
                <a:cubicBezTo>
                  <a:pt x="6723" y="21600"/>
                  <a:pt x="12957" y="21600"/>
                  <a:pt x="16798" y="17579"/>
                </a:cubicBezTo>
                <a:cubicBezTo>
                  <a:pt x="20640" y="13558"/>
                  <a:pt x="20640" y="7034"/>
                  <a:pt x="16798" y="3013"/>
                </a:cubicBezTo>
                <a:cubicBezTo>
                  <a:pt x="14877" y="1003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08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Technologies Used</a:t>
            </a:r>
          </a:p>
        </p:txBody>
      </p:sp>
      <p:sp>
        <p:nvSpPr>
          <p:cNvPr id="509" name="The main technologies used in the projec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main technologies used in the project</a:t>
            </a:r>
          </a:p>
        </p:txBody>
      </p:sp>
      <p:sp>
        <p:nvSpPr>
          <p:cNvPr id="51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1" name="Textfeld 38"/>
          <p:cNvSpPr txBox="1"/>
          <p:nvPr/>
        </p:nvSpPr>
        <p:spPr>
          <a:xfrm>
            <a:off x="1069571" y="3319967"/>
            <a:ext cx="258963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Firebase</a:t>
            </a:r>
          </a:p>
        </p:txBody>
      </p:sp>
      <p:sp>
        <p:nvSpPr>
          <p:cNvPr id="512" name="Textfeld 39"/>
          <p:cNvSpPr txBox="1"/>
          <p:nvPr/>
        </p:nvSpPr>
        <p:spPr>
          <a:xfrm>
            <a:off x="5607170" y="3319967"/>
            <a:ext cx="85249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Github</a:t>
            </a:r>
          </a:p>
        </p:txBody>
      </p:sp>
      <p:sp>
        <p:nvSpPr>
          <p:cNvPr id="513" name="Textfeld 40"/>
          <p:cNvSpPr txBox="1"/>
          <p:nvPr/>
        </p:nvSpPr>
        <p:spPr>
          <a:xfrm>
            <a:off x="8906008" y="3322553"/>
            <a:ext cx="16148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Google Maps</a:t>
            </a:r>
          </a:p>
        </p:txBody>
      </p:sp>
      <p:sp>
        <p:nvSpPr>
          <p:cNvPr id="514" name="Textfeld 38"/>
          <p:cNvSpPr txBox="1"/>
          <p:nvPr/>
        </p:nvSpPr>
        <p:spPr>
          <a:xfrm>
            <a:off x="2809471" y="5614466"/>
            <a:ext cx="258963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Android Studio</a:t>
            </a:r>
          </a:p>
        </p:txBody>
      </p:sp>
      <p:sp>
        <p:nvSpPr>
          <p:cNvPr id="515" name="Textfeld 39"/>
          <p:cNvSpPr txBox="1"/>
          <p:nvPr/>
        </p:nvSpPr>
        <p:spPr>
          <a:xfrm>
            <a:off x="6916646" y="5614466"/>
            <a:ext cx="171334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Google Forms</a:t>
            </a:r>
          </a:p>
        </p:txBody>
      </p:sp>
      <p:pic>
        <p:nvPicPr>
          <p:cNvPr id="516" name="iconfinder_mark-github_298822.png" descr="iconfinder_mark-github_298822.png"/>
          <p:cNvPicPr>
            <a:picLocks noChangeAspect="1"/>
          </p:cNvPicPr>
          <p:nvPr/>
        </p:nvPicPr>
        <p:blipFill>
          <a:blip r:embed="rId6">
            <a:extLst/>
          </a:blip>
          <a:srcRect l="0" t="0" r="2" b="2"/>
          <a:stretch>
            <a:fillRect/>
          </a:stretch>
        </p:blipFill>
        <p:spPr>
          <a:xfrm>
            <a:off x="5363493" y="1834607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raight Connector 9"/>
          <p:cNvSpPr/>
          <p:nvPr/>
        </p:nvSpPr>
        <p:spPr>
          <a:xfrm flipH="1">
            <a:off x="4672319" y="3532614"/>
            <a:ext cx="1" cy="3328986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6" name="Slide Number Placeholder 3"/>
          <p:cNvSpPr txBox="1"/>
          <p:nvPr>
            <p:ph type="sldNum" sz="quarter" idx="2"/>
          </p:nvPr>
        </p:nvSpPr>
        <p:spPr>
          <a:xfrm>
            <a:off x="11654612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TextBox 34"/>
          <p:cNvSpPr txBox="1"/>
          <p:nvPr/>
        </p:nvSpPr>
        <p:spPr>
          <a:xfrm>
            <a:off x="693991" y="358995"/>
            <a:ext cx="7506418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>
              <a:defRPr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UWI Shuttle Routing &amp; Tracking System</a:t>
            </a:r>
          </a:p>
          <a:p>
            <a:pPr>
              <a:defRPr sz="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Agenda</a:t>
            </a:r>
          </a:p>
        </p:txBody>
      </p:sp>
      <p:grpSp>
        <p:nvGrpSpPr>
          <p:cNvPr id="260" name="Oval 17"/>
          <p:cNvGrpSpPr/>
          <p:nvPr/>
        </p:nvGrpSpPr>
        <p:grpSpPr>
          <a:xfrm>
            <a:off x="4132898" y="2453770"/>
            <a:ext cx="1078845" cy="1078845"/>
            <a:chOff x="0" y="0"/>
            <a:chExt cx="1078844" cy="1078844"/>
          </a:xfrm>
        </p:grpSpPr>
        <p:sp>
          <p:nvSpPr>
            <p:cNvPr id="258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" name="1"/>
            <p:cNvSpPr txBox="1"/>
            <p:nvPr/>
          </p:nvSpPr>
          <p:spPr>
            <a:xfrm>
              <a:off x="157993" y="309552"/>
              <a:ext cx="76285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63" name="Group 5"/>
          <p:cNvGrpSpPr/>
          <p:nvPr/>
        </p:nvGrpSpPr>
        <p:grpSpPr>
          <a:xfrm>
            <a:off x="5680228" y="2561493"/>
            <a:ext cx="4664692" cy="647521"/>
            <a:chOff x="0" y="0"/>
            <a:chExt cx="4664691" cy="647520"/>
          </a:xfrm>
        </p:grpSpPr>
        <p:sp>
          <p:nvSpPr>
            <p:cNvPr id="261" name="TextBox 18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Agenda and group members</a:t>
              </a:r>
            </a:p>
          </p:txBody>
        </p:sp>
        <p:sp>
          <p:nvSpPr>
            <p:cNvPr id="262" name="Rectangle 19"/>
            <p:cNvSpPr txBox="1"/>
            <p:nvPr/>
          </p:nvSpPr>
          <p:spPr>
            <a:xfrm>
              <a:off x="-1" y="0"/>
              <a:ext cx="116598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Introduction</a:t>
              </a:r>
            </a:p>
          </p:txBody>
        </p:sp>
      </p:grpSp>
      <p:sp>
        <p:nvSpPr>
          <p:cNvPr id="264" name="Rectangle 4"/>
          <p:cNvSpPr txBox="1"/>
          <p:nvPr/>
        </p:nvSpPr>
        <p:spPr>
          <a:xfrm>
            <a:off x="1108411" y="2531528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30 Seconds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Introduction</a:t>
            </a:r>
          </a:p>
        </p:txBody>
      </p:sp>
      <p:grpSp>
        <p:nvGrpSpPr>
          <p:cNvPr id="267" name="Oval 22"/>
          <p:cNvGrpSpPr/>
          <p:nvPr/>
        </p:nvGrpSpPr>
        <p:grpSpPr>
          <a:xfrm>
            <a:off x="4132898" y="4432127"/>
            <a:ext cx="1078845" cy="1078845"/>
            <a:chOff x="0" y="0"/>
            <a:chExt cx="1078844" cy="1078844"/>
          </a:xfrm>
        </p:grpSpPr>
        <p:sp>
          <p:nvSpPr>
            <p:cNvPr id="265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6" name="2"/>
            <p:cNvSpPr txBox="1"/>
            <p:nvPr/>
          </p:nvSpPr>
          <p:spPr>
            <a:xfrm>
              <a:off x="157993" y="309552"/>
              <a:ext cx="76285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70" name="Group 23"/>
          <p:cNvGrpSpPr/>
          <p:nvPr/>
        </p:nvGrpSpPr>
        <p:grpSpPr>
          <a:xfrm>
            <a:off x="5680228" y="4539848"/>
            <a:ext cx="4664692" cy="647521"/>
            <a:chOff x="0" y="0"/>
            <a:chExt cx="4664691" cy="647520"/>
          </a:xfrm>
        </p:grpSpPr>
        <p:sp>
          <p:nvSpPr>
            <p:cNvPr id="268" name="TextBox 24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The problem and our project idea</a:t>
              </a:r>
            </a:p>
          </p:txBody>
        </p:sp>
        <p:sp>
          <p:nvSpPr>
            <p:cNvPr id="269" name="Rectangle 25"/>
            <p:cNvSpPr txBox="1"/>
            <p:nvPr/>
          </p:nvSpPr>
          <p:spPr>
            <a:xfrm>
              <a:off x="-1" y="0"/>
              <a:ext cx="126738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The Problem</a:t>
              </a:r>
            </a:p>
          </p:txBody>
        </p:sp>
      </p:grpSp>
      <p:sp>
        <p:nvSpPr>
          <p:cNvPr id="271" name="Rectangle 26"/>
          <p:cNvSpPr txBox="1"/>
          <p:nvPr/>
        </p:nvSpPr>
        <p:spPr>
          <a:xfrm>
            <a:off x="1108411" y="4509884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The Problem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17"/>
          <p:cNvSpPr/>
          <p:nvPr/>
        </p:nvSpPr>
        <p:spPr>
          <a:xfrm>
            <a:off x="0" y="1"/>
            <a:ext cx="12192000" cy="4972049"/>
          </a:xfrm>
          <a:prstGeom prst="rect">
            <a:avLst/>
          </a:prstGeom>
          <a:solidFill>
            <a:srgbClr val="E0F2F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9" name="Rectangle 6"/>
          <p:cNvSpPr/>
          <p:nvPr/>
        </p:nvSpPr>
        <p:spPr>
          <a:xfrm>
            <a:off x="0" y="1"/>
            <a:ext cx="12192000" cy="497204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TextBox 14"/>
          <p:cNvSpPr txBox="1"/>
          <p:nvPr/>
        </p:nvSpPr>
        <p:spPr>
          <a:xfrm>
            <a:off x="747185" y="671810"/>
            <a:ext cx="833493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Behold! The UWI SRTS Application </a:t>
            </a:r>
          </a:p>
        </p:txBody>
      </p:sp>
      <p:sp>
        <p:nvSpPr>
          <p:cNvPr id="521" name="TextBox 2"/>
          <p:cNvSpPr txBox="1"/>
          <p:nvPr/>
        </p:nvSpPr>
        <p:spPr>
          <a:xfrm>
            <a:off x="3930541" y="2185355"/>
            <a:ext cx="7488200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80989" indent="-380989">
              <a:lnSpc>
                <a:spcPct val="150000"/>
              </a:lnSpc>
              <a:buClr>
                <a:srgbClr val="FFFFFF"/>
              </a:buClr>
              <a:buSzPct val="100000"/>
              <a:buFont typeface="Helvetica"/>
              <a:buChar char="✓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Tracks shuttles’ real time location </a:t>
            </a:r>
          </a:p>
          <a:p>
            <a:pPr marL="380989" indent="-380989">
              <a:lnSpc>
                <a:spcPct val="150000"/>
              </a:lnSpc>
              <a:buClr>
                <a:srgbClr val="FFFFFF"/>
              </a:buClr>
              <a:buSzPct val="100000"/>
              <a:buFont typeface="Helvetica"/>
              <a:buChar char="✓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Calculates shuttle eta to a users current location</a:t>
            </a:r>
          </a:p>
          <a:p>
            <a:pPr marL="380989" indent="-380989">
              <a:lnSpc>
                <a:spcPct val="150000"/>
              </a:lnSpc>
              <a:buClr>
                <a:srgbClr val="FFFFFF"/>
              </a:buClr>
              <a:buSzPct val="100000"/>
              <a:buFont typeface="Helvetica"/>
              <a:buChar char="✓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Gives drivers directions while on duty</a:t>
            </a:r>
          </a:p>
          <a:p>
            <a:pPr marL="380989" indent="-380989">
              <a:lnSpc>
                <a:spcPct val="150000"/>
              </a:lnSpc>
              <a:buClr>
                <a:srgbClr val="FFFFFF"/>
              </a:buClr>
              <a:buSzPct val="100000"/>
              <a:buFont typeface="Helvetica"/>
              <a:buChar char="✓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Allows admins to configure route information</a:t>
            </a:r>
          </a:p>
          <a:p>
            <a:pPr marL="380989" indent="-380989">
              <a:lnSpc>
                <a:spcPct val="150000"/>
              </a:lnSpc>
              <a:buClr>
                <a:srgbClr val="FFFFFF"/>
              </a:buClr>
              <a:buSzPct val="100000"/>
              <a:buFont typeface="Helvetica"/>
              <a:buChar char="✓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Shows alerts related to the shuttle service</a:t>
            </a:r>
          </a:p>
        </p:txBody>
      </p:sp>
      <p:grpSp>
        <p:nvGrpSpPr>
          <p:cNvPr id="524" name="Group 39"/>
          <p:cNvGrpSpPr/>
          <p:nvPr/>
        </p:nvGrpSpPr>
        <p:grpSpPr>
          <a:xfrm>
            <a:off x="527789" y="1727330"/>
            <a:ext cx="3011098" cy="4755564"/>
            <a:chOff x="0" y="0"/>
            <a:chExt cx="3011097" cy="4755562"/>
          </a:xfrm>
        </p:grpSpPr>
        <p:pic>
          <p:nvPicPr>
            <p:cNvPr id="522" name="Picture 40" descr="Picture 4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11098" cy="4755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3" name="Rectangle 41"/>
            <p:cNvSpPr/>
            <p:nvPr/>
          </p:nvSpPr>
          <p:spPr>
            <a:xfrm>
              <a:off x="488324" y="505124"/>
              <a:ext cx="2002921" cy="3554481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25" name="Slide Number Placeholder 4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6" name="badge_new.png" descr="badge_n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3102" y="5575683"/>
            <a:ext cx="19431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Screenshot_20190418-002125.jpg" descr="Screenshot_20190418-00212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7951" y="2231486"/>
            <a:ext cx="2025374" cy="3600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1: Students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530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Use Case 1: Students</a:t>
            </a:r>
          </a:p>
        </p:txBody>
      </p:sp>
      <p:sp>
        <p:nvSpPr>
          <p:cNvPr id="533" name="Student finds information about shut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 finds information about shuttle</a:t>
            </a:r>
          </a:p>
        </p:txBody>
      </p:sp>
      <p:sp>
        <p:nvSpPr>
          <p:cNvPr id="534" name="Slide Number Placeholder 8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Rectangle 16"/>
          <p:cNvSpPr txBox="1"/>
          <p:nvPr/>
        </p:nvSpPr>
        <p:spPr>
          <a:xfrm>
            <a:off x="1663020" y="5999401"/>
            <a:ext cx="100338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Enter email</a:t>
            </a:r>
          </a:p>
        </p:txBody>
      </p:sp>
      <p:sp>
        <p:nvSpPr>
          <p:cNvPr id="536" name="Rectangle 66"/>
          <p:cNvSpPr txBox="1"/>
          <p:nvPr/>
        </p:nvSpPr>
        <p:spPr>
          <a:xfrm>
            <a:off x="5229567" y="5998066"/>
            <a:ext cx="170477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Click verification link</a:t>
            </a:r>
          </a:p>
        </p:txBody>
      </p:sp>
      <p:sp>
        <p:nvSpPr>
          <p:cNvPr id="537" name="Rectangle 68"/>
          <p:cNvSpPr txBox="1"/>
          <p:nvPr/>
        </p:nvSpPr>
        <p:spPr>
          <a:xfrm>
            <a:off x="9469652" y="6046208"/>
            <a:ext cx="105964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View shuttle</a:t>
            </a:r>
          </a:p>
        </p:txBody>
      </p:sp>
      <p:grpSp>
        <p:nvGrpSpPr>
          <p:cNvPr id="540" name="Group 72"/>
          <p:cNvGrpSpPr/>
          <p:nvPr/>
        </p:nvGrpSpPr>
        <p:grpSpPr>
          <a:xfrm>
            <a:off x="850483" y="1802478"/>
            <a:ext cx="2656274" cy="4195171"/>
            <a:chOff x="0" y="0"/>
            <a:chExt cx="2656272" cy="4195169"/>
          </a:xfrm>
        </p:grpSpPr>
        <p:pic>
          <p:nvPicPr>
            <p:cNvPr id="538" name="Picture 73" descr="Picture 7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273" cy="4195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9" name="Rectangle 74"/>
            <p:cNvSpPr/>
            <p:nvPr/>
          </p:nvSpPr>
          <p:spPr>
            <a:xfrm>
              <a:off x="430780" y="445601"/>
              <a:ext cx="1766899" cy="3135622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43" name="Group 78"/>
          <p:cNvGrpSpPr/>
          <p:nvPr/>
        </p:nvGrpSpPr>
        <p:grpSpPr>
          <a:xfrm>
            <a:off x="4767723" y="1802478"/>
            <a:ext cx="2656274" cy="4195171"/>
            <a:chOff x="0" y="0"/>
            <a:chExt cx="2656272" cy="4195169"/>
          </a:xfrm>
        </p:grpSpPr>
        <p:pic>
          <p:nvPicPr>
            <p:cNvPr id="541" name="Picture 79" descr="Picture 7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273" cy="4195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2" name="Rectangle 80"/>
            <p:cNvSpPr/>
            <p:nvPr/>
          </p:nvSpPr>
          <p:spPr>
            <a:xfrm>
              <a:off x="430780" y="445601"/>
              <a:ext cx="1766899" cy="3135622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46" name="Group 84"/>
          <p:cNvGrpSpPr/>
          <p:nvPr/>
        </p:nvGrpSpPr>
        <p:grpSpPr>
          <a:xfrm>
            <a:off x="8685243" y="1851038"/>
            <a:ext cx="2656274" cy="4195171"/>
            <a:chOff x="0" y="0"/>
            <a:chExt cx="2656272" cy="4195169"/>
          </a:xfrm>
        </p:grpSpPr>
        <p:pic>
          <p:nvPicPr>
            <p:cNvPr id="544" name="Picture 85" descr="Picture 8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273" cy="4195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Rectangle 86"/>
            <p:cNvSpPr/>
            <p:nvPr/>
          </p:nvSpPr>
          <p:spPr>
            <a:xfrm>
              <a:off x="430780" y="445601"/>
              <a:ext cx="1766899" cy="3135622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47" name="login.mp4" descr="logi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76031" y="2248258"/>
            <a:ext cx="1777363" cy="3159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login-click.mp4" descr="login-click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5191514" y="2249063"/>
            <a:ext cx="1780881" cy="3166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get-shuttle.mp4" descr="get-shuttle.mp4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9110515" y="2299115"/>
            <a:ext cx="1777916" cy="3160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000" fill="hold"/>
                                        <p:tgtEl>
                                          <p:spTgt spid="5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43000" fill="hold"/>
                                        <p:tgtEl>
                                          <p:spTgt spid="5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50000" fill="hold"/>
                                        <p:tgtEl>
                                          <p:spTgt spid="5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549"/>
                </p:tgtEl>
              </p:cMediaNode>
            </p:video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547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54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2: Drivers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552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10"/>
          <p:cNvSpPr/>
          <p:nvPr/>
        </p:nvSpPr>
        <p:spPr>
          <a:xfrm>
            <a:off x="1185690" y="1815252"/>
            <a:ext cx="1923627" cy="3413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55" name="TextBox 34"/>
          <p:cNvSpPr txBox="1"/>
          <p:nvPr/>
        </p:nvSpPr>
        <p:spPr>
          <a:xfrm>
            <a:off x="4298748" y="1163759"/>
            <a:ext cx="7506418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>
              <a:defRPr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UWI SRTS</a:t>
            </a:r>
          </a:p>
          <a:p>
            <a:pPr>
              <a:defRPr sz="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2: Drivers</a:t>
            </a:r>
          </a:p>
        </p:txBody>
      </p:sp>
      <p:grpSp>
        <p:nvGrpSpPr>
          <p:cNvPr id="558" name="Group 27"/>
          <p:cNvGrpSpPr/>
          <p:nvPr/>
        </p:nvGrpSpPr>
        <p:grpSpPr>
          <a:xfrm>
            <a:off x="304567" y="518368"/>
            <a:ext cx="3685873" cy="5821264"/>
            <a:chOff x="0" y="0"/>
            <a:chExt cx="3685871" cy="5821263"/>
          </a:xfrm>
        </p:grpSpPr>
        <p:pic>
          <p:nvPicPr>
            <p:cNvPr id="556" name="Picture 28" descr="Picture 2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685872" cy="5821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7" name="Rectangle 29"/>
            <p:cNvSpPr/>
            <p:nvPr/>
          </p:nvSpPr>
          <p:spPr>
            <a:xfrm>
              <a:off x="597755" y="618321"/>
              <a:ext cx="2451767" cy="4351023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59" name="TextBox 22"/>
          <p:cNvSpPr txBox="1"/>
          <p:nvPr/>
        </p:nvSpPr>
        <p:spPr>
          <a:xfrm>
            <a:off x="4298748" y="3013044"/>
            <a:ext cx="3863083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80989" indent="-380989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✓"/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Login using email and password</a:t>
            </a:r>
          </a:p>
          <a:p>
            <a:pPr marL="380989" indent="-380989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✓"/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Select shuttle</a:t>
            </a:r>
          </a:p>
          <a:p>
            <a:pPr marL="380989" indent="-380989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✓"/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Select route</a:t>
            </a:r>
          </a:p>
          <a:p>
            <a:pPr marL="380989" indent="-380989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✓"/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Select on duty status</a:t>
            </a:r>
          </a:p>
          <a:p>
            <a:pPr marL="380989" indent="-380989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✓"/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View route information</a:t>
            </a:r>
          </a:p>
        </p:txBody>
      </p:sp>
      <p:sp>
        <p:nvSpPr>
          <p:cNvPr id="560" name="Straight Connector 24"/>
          <p:cNvSpPr/>
          <p:nvPr/>
        </p:nvSpPr>
        <p:spPr>
          <a:xfrm>
            <a:off x="4387362" y="2724027"/>
            <a:ext cx="7146202" cy="1"/>
          </a:xfrm>
          <a:prstGeom prst="line">
            <a:avLst/>
          </a:prstGeom>
          <a:ln w="127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61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2" name="driver.mp4" descr="driver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84862" y="1113005"/>
            <a:ext cx="2467083" cy="4385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4000" fill="hold"/>
                                        <p:tgtEl>
                                          <p:spTgt spid="5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3: Administrators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565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Use Case 3: Administrators</a:t>
            </a:r>
          </a:p>
        </p:txBody>
      </p:sp>
      <p:sp>
        <p:nvSpPr>
          <p:cNvPr id="568" name="Administrator configures a new rou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Administrator configures a new route</a:t>
            </a:r>
          </a:p>
        </p:txBody>
      </p:sp>
      <p:sp>
        <p:nvSpPr>
          <p:cNvPr id="569" name="Slide Number Placeholder 8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0" name="Rectangle 16"/>
          <p:cNvSpPr txBox="1"/>
          <p:nvPr/>
        </p:nvSpPr>
        <p:spPr>
          <a:xfrm>
            <a:off x="1840820" y="5999402"/>
            <a:ext cx="64778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Sign in</a:t>
            </a:r>
          </a:p>
        </p:txBody>
      </p:sp>
      <p:sp>
        <p:nvSpPr>
          <p:cNvPr id="571" name="Rectangle 66"/>
          <p:cNvSpPr txBox="1"/>
          <p:nvPr/>
        </p:nvSpPr>
        <p:spPr>
          <a:xfrm>
            <a:off x="5535725" y="5998066"/>
            <a:ext cx="109245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Create route</a:t>
            </a:r>
          </a:p>
        </p:txBody>
      </p:sp>
      <p:sp>
        <p:nvSpPr>
          <p:cNvPr id="572" name="Rectangle 68"/>
          <p:cNvSpPr txBox="1"/>
          <p:nvPr/>
        </p:nvSpPr>
        <p:spPr>
          <a:xfrm>
            <a:off x="9057839" y="6046208"/>
            <a:ext cx="188326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Edit route to add stops</a:t>
            </a:r>
          </a:p>
        </p:txBody>
      </p:sp>
      <p:grpSp>
        <p:nvGrpSpPr>
          <p:cNvPr id="575" name="Group 72"/>
          <p:cNvGrpSpPr/>
          <p:nvPr/>
        </p:nvGrpSpPr>
        <p:grpSpPr>
          <a:xfrm>
            <a:off x="850483" y="1802478"/>
            <a:ext cx="2656274" cy="4195171"/>
            <a:chOff x="0" y="0"/>
            <a:chExt cx="2656272" cy="4195169"/>
          </a:xfrm>
        </p:grpSpPr>
        <p:pic>
          <p:nvPicPr>
            <p:cNvPr id="573" name="Picture 73" descr="Picture 7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273" cy="4195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4" name="Rectangle 74"/>
            <p:cNvSpPr/>
            <p:nvPr/>
          </p:nvSpPr>
          <p:spPr>
            <a:xfrm>
              <a:off x="430780" y="445601"/>
              <a:ext cx="1766899" cy="3135622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78" name="Group 78"/>
          <p:cNvGrpSpPr/>
          <p:nvPr/>
        </p:nvGrpSpPr>
        <p:grpSpPr>
          <a:xfrm>
            <a:off x="4767724" y="1802478"/>
            <a:ext cx="2656274" cy="4195171"/>
            <a:chOff x="0" y="0"/>
            <a:chExt cx="2656272" cy="4195169"/>
          </a:xfrm>
        </p:grpSpPr>
        <p:pic>
          <p:nvPicPr>
            <p:cNvPr id="576" name="Picture 79" descr="Picture 7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273" cy="4195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Rectangle 80"/>
            <p:cNvSpPr/>
            <p:nvPr/>
          </p:nvSpPr>
          <p:spPr>
            <a:xfrm>
              <a:off x="430780" y="445601"/>
              <a:ext cx="1766899" cy="3135622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81" name="Group 84"/>
          <p:cNvGrpSpPr/>
          <p:nvPr/>
        </p:nvGrpSpPr>
        <p:grpSpPr>
          <a:xfrm>
            <a:off x="8685244" y="1851038"/>
            <a:ext cx="2656274" cy="4195171"/>
            <a:chOff x="0" y="0"/>
            <a:chExt cx="2656272" cy="4195169"/>
          </a:xfrm>
        </p:grpSpPr>
        <p:pic>
          <p:nvPicPr>
            <p:cNvPr id="579" name="Picture 85" descr="Picture 8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273" cy="4195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0" name="Rectangle 86"/>
            <p:cNvSpPr/>
            <p:nvPr/>
          </p:nvSpPr>
          <p:spPr>
            <a:xfrm>
              <a:off x="430780" y="445601"/>
              <a:ext cx="1766899" cy="3135622"/>
            </a:xfrm>
            <a:prstGeom prst="rect">
              <a:avLst/>
            </a:prstGeom>
            <a:solidFill>
              <a:srgbClr val="E0F2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82" name="admin-login.mp4" descr="admin-logi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71877" y="2249063"/>
            <a:ext cx="1785671" cy="317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create-route.mp4" descr="create-route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5195887" y="2247900"/>
            <a:ext cx="1772135" cy="315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edit-route.mp4" descr="edit-route.mp4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9106362" y="2260600"/>
            <a:ext cx="1786223" cy="3175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7000" fill="hold"/>
                                        <p:tgtEl>
                                          <p:spTgt spid="5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32000" fill="hold"/>
                                        <p:tgtEl>
                                          <p:spTgt spid="5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012000" fill="hold"/>
                                        <p:tgtEl>
                                          <p:spTgt spid="5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584"/>
                </p:tgtEl>
              </p:cMediaNode>
            </p:video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583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58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Testing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587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HOTO-2019-04-17-17-39-13.jpg" descr="PHOTO-2019-04-17-17-39-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889000"/>
            <a:ext cx="304800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PHOTO-2019-04-17-17-39-20.jpg" descr="PHOTO-2019-04-17-17-39-2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-1778000"/>
            <a:ext cx="6096000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Rectangle 1"/>
          <p:cNvSpPr/>
          <p:nvPr/>
        </p:nvSpPr>
        <p:spPr>
          <a:xfrm>
            <a:off x="0" y="0"/>
            <a:ext cx="3048000" cy="2286000"/>
          </a:xfrm>
          <a:prstGeom prst="rect">
            <a:avLst/>
          </a:prstGeom>
          <a:solidFill>
            <a:srgbClr val="BFE4E2">
              <a:alpha val="35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2" name="Freeform 50"/>
          <p:cNvSpPr/>
          <p:nvPr/>
        </p:nvSpPr>
        <p:spPr>
          <a:xfrm>
            <a:off x="6096000" y="0"/>
            <a:ext cx="60960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close/>
              </a:path>
            </a:pathLst>
          </a:custGeom>
          <a:solidFill>
            <a:srgbClr val="8ED0CC">
              <a:alpha val="35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3" name="PHOTO-2019-04-17-17-39-18.jpg" descr="PHOTO-2019-04-17-17-39-1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4000" y="4572000"/>
            <a:ext cx="3048000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Rectangle 42"/>
          <p:cNvSpPr/>
          <p:nvPr/>
        </p:nvSpPr>
        <p:spPr>
          <a:xfrm>
            <a:off x="9144000" y="4572000"/>
            <a:ext cx="3048000" cy="2286000"/>
          </a:xfrm>
          <a:prstGeom prst="rect">
            <a:avLst/>
          </a:prstGeom>
          <a:solidFill>
            <a:srgbClr val="BFE4E2">
              <a:alpha val="35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5" name="PHOTO-2019-04-17-17-37-08.jpg" descr="PHOTO-2019-04-17-17-37-0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2286000"/>
            <a:ext cx="6096001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Freeform 49"/>
          <p:cNvSpPr/>
          <p:nvPr/>
        </p:nvSpPr>
        <p:spPr>
          <a:xfrm>
            <a:off x="0" y="2286000"/>
            <a:ext cx="6096000" cy="457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E0F2F1">
              <a:alpha val="35177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99" name="Rectangle 36"/>
          <p:cNvGrpSpPr/>
          <p:nvPr/>
        </p:nvGrpSpPr>
        <p:grpSpPr>
          <a:xfrm>
            <a:off x="3048000" y="0"/>
            <a:ext cx="3048000" cy="2286000"/>
            <a:chOff x="0" y="0"/>
            <a:chExt cx="3048000" cy="2286000"/>
          </a:xfrm>
        </p:grpSpPr>
        <p:sp>
          <p:nvSpPr>
            <p:cNvPr id="597" name="Rectangle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pPr>
            </a:p>
          </p:txBody>
        </p:sp>
        <p:sp>
          <p:nvSpPr>
            <p:cNvPr id="598" name="Iteration 1…"/>
            <p:cNvSpPr txBox="1"/>
            <p:nvPr/>
          </p:nvSpPr>
          <p:spPr>
            <a:xfrm>
              <a:off x="0" y="519430"/>
              <a:ext cx="3048000" cy="1247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Iteration 1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pPr>
            </a:p>
            <a:p>
              <a: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pPr>
              <a:r>
                <a:t>User testing for iteration</a:t>
              </a:r>
            </a:p>
            <a:p>
              <a: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pPr>
              <a:r>
                <a:t> 1 of the project</a:t>
              </a:r>
            </a:p>
          </p:txBody>
        </p:sp>
      </p:grpSp>
      <p:sp>
        <p:nvSpPr>
          <p:cNvPr id="600" name="Slide Number Placeholder 2"/>
          <p:cNvSpPr txBox="1"/>
          <p:nvPr>
            <p:ph type="sldNum" sz="quarter" idx="2"/>
          </p:nvPr>
        </p:nvSpPr>
        <p:spPr>
          <a:xfrm>
            <a:off x="11569855" y="6273660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3" name="Rectangle 36"/>
          <p:cNvGrpSpPr/>
          <p:nvPr/>
        </p:nvGrpSpPr>
        <p:grpSpPr>
          <a:xfrm>
            <a:off x="6096000" y="4572000"/>
            <a:ext cx="3048000" cy="2286000"/>
            <a:chOff x="0" y="0"/>
            <a:chExt cx="3048000" cy="2286000"/>
          </a:xfrm>
        </p:grpSpPr>
        <p:sp>
          <p:nvSpPr>
            <p:cNvPr id="601" name="Rectangle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pPr>
            </a:p>
          </p:txBody>
        </p:sp>
        <p:sp>
          <p:nvSpPr>
            <p:cNvPr id="602" name="This revealed many small bugs in the application"/>
            <p:cNvSpPr txBox="1"/>
            <p:nvPr/>
          </p:nvSpPr>
          <p:spPr>
            <a:xfrm>
              <a:off x="0" y="817879"/>
              <a:ext cx="30480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defRPr>
              </a:lvl1pPr>
            </a:lstStyle>
            <a:p>
              <a:pPr/>
              <a:r>
                <a:t>This revealed many small bugs in the application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Future Works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30 Seconds</a:t>
            </a:r>
          </a:p>
        </p:txBody>
      </p:sp>
      <p:sp>
        <p:nvSpPr>
          <p:cNvPr id="606" name="Slide Number Placeholder 1"/>
          <p:cNvSpPr txBox="1"/>
          <p:nvPr>
            <p:ph type="sldNum" sz="quarter" idx="2"/>
          </p:nvPr>
        </p:nvSpPr>
        <p:spPr>
          <a:xfrm>
            <a:off x="11438002" y="6273660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raight Connector 9"/>
          <p:cNvSpPr/>
          <p:nvPr/>
        </p:nvSpPr>
        <p:spPr>
          <a:xfrm flipH="1">
            <a:off x="4672319" y="93599"/>
            <a:ext cx="1" cy="6768002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Slide Number Placeholder 3"/>
          <p:cNvSpPr txBox="1"/>
          <p:nvPr>
            <p:ph type="sldNum" sz="quarter" idx="2"/>
          </p:nvPr>
        </p:nvSpPr>
        <p:spPr>
          <a:xfrm>
            <a:off x="11654612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7" name="Oval 17"/>
          <p:cNvGrpSpPr/>
          <p:nvPr/>
        </p:nvGrpSpPr>
        <p:grpSpPr>
          <a:xfrm>
            <a:off x="4132898" y="2938948"/>
            <a:ext cx="1078845" cy="1078845"/>
            <a:chOff x="0" y="0"/>
            <a:chExt cx="1078844" cy="1078844"/>
          </a:xfrm>
        </p:grpSpPr>
        <p:sp>
          <p:nvSpPr>
            <p:cNvPr id="275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276" name="4"/>
            <p:cNvSpPr txBox="1"/>
            <p:nvPr/>
          </p:nvSpPr>
          <p:spPr>
            <a:xfrm>
              <a:off x="157993" y="309552"/>
              <a:ext cx="76285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80" name="Group 5"/>
          <p:cNvGrpSpPr/>
          <p:nvPr/>
        </p:nvGrpSpPr>
        <p:grpSpPr>
          <a:xfrm>
            <a:off x="5680228" y="3046671"/>
            <a:ext cx="4664692" cy="647521"/>
            <a:chOff x="0" y="0"/>
            <a:chExt cx="4664691" cy="647520"/>
          </a:xfrm>
        </p:grpSpPr>
        <p:sp>
          <p:nvSpPr>
            <p:cNvPr id="278" name="TextBox 18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Novelty of project</a:t>
              </a:r>
            </a:p>
          </p:txBody>
        </p:sp>
        <p:sp>
          <p:nvSpPr>
            <p:cNvPr id="279" name="Rectangle 19"/>
            <p:cNvSpPr txBox="1"/>
            <p:nvPr/>
          </p:nvSpPr>
          <p:spPr>
            <a:xfrm>
              <a:off x="-1" y="0"/>
              <a:ext cx="188869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Project Significance</a:t>
              </a:r>
            </a:p>
          </p:txBody>
        </p:sp>
      </p:grpSp>
      <p:sp>
        <p:nvSpPr>
          <p:cNvPr id="281" name="Rectangle 4"/>
          <p:cNvSpPr txBox="1"/>
          <p:nvPr/>
        </p:nvSpPr>
        <p:spPr>
          <a:xfrm>
            <a:off x="1108411" y="3016705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Project Significance</a:t>
            </a:r>
          </a:p>
        </p:txBody>
      </p:sp>
      <p:grpSp>
        <p:nvGrpSpPr>
          <p:cNvPr id="284" name="Oval 22"/>
          <p:cNvGrpSpPr/>
          <p:nvPr/>
        </p:nvGrpSpPr>
        <p:grpSpPr>
          <a:xfrm>
            <a:off x="4132898" y="4885726"/>
            <a:ext cx="1078845" cy="1078845"/>
            <a:chOff x="0" y="0"/>
            <a:chExt cx="1078844" cy="1078844"/>
          </a:xfrm>
        </p:grpSpPr>
        <p:sp>
          <p:nvSpPr>
            <p:cNvPr id="282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283" name="5"/>
            <p:cNvSpPr txBox="1"/>
            <p:nvPr/>
          </p:nvSpPr>
          <p:spPr>
            <a:xfrm>
              <a:off x="157993" y="309552"/>
              <a:ext cx="76285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87" name="Group 23"/>
          <p:cNvGrpSpPr/>
          <p:nvPr/>
        </p:nvGrpSpPr>
        <p:grpSpPr>
          <a:xfrm>
            <a:off x="5680228" y="4993449"/>
            <a:ext cx="4664692" cy="647521"/>
            <a:chOff x="0" y="0"/>
            <a:chExt cx="4664691" cy="647520"/>
          </a:xfrm>
        </p:grpSpPr>
        <p:sp>
          <p:nvSpPr>
            <p:cNvPr id="285" name="TextBox 24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The goals and objectives of the project</a:t>
              </a:r>
            </a:p>
          </p:txBody>
        </p:sp>
        <p:sp>
          <p:nvSpPr>
            <p:cNvPr id="286" name="Rectangle 25"/>
            <p:cNvSpPr txBox="1"/>
            <p:nvPr/>
          </p:nvSpPr>
          <p:spPr>
            <a:xfrm>
              <a:off x="-1" y="0"/>
              <a:ext cx="203553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Goals and Objectives</a:t>
              </a:r>
            </a:p>
          </p:txBody>
        </p:sp>
      </p:grpSp>
      <p:sp>
        <p:nvSpPr>
          <p:cNvPr id="288" name="Rectangle 26"/>
          <p:cNvSpPr txBox="1"/>
          <p:nvPr/>
        </p:nvSpPr>
        <p:spPr>
          <a:xfrm>
            <a:off x="1108411" y="4963483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Goals and Objectives</a:t>
            </a:r>
          </a:p>
        </p:txBody>
      </p:sp>
      <p:grpSp>
        <p:nvGrpSpPr>
          <p:cNvPr id="291" name="Oval 16"/>
          <p:cNvGrpSpPr/>
          <p:nvPr/>
        </p:nvGrpSpPr>
        <p:grpSpPr>
          <a:xfrm>
            <a:off x="4132898" y="992171"/>
            <a:ext cx="1078845" cy="1078845"/>
            <a:chOff x="0" y="0"/>
            <a:chExt cx="1078844" cy="1078844"/>
          </a:xfrm>
        </p:grpSpPr>
        <p:sp>
          <p:nvSpPr>
            <p:cNvPr id="289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290" name="3"/>
            <p:cNvSpPr txBox="1"/>
            <p:nvPr/>
          </p:nvSpPr>
          <p:spPr>
            <a:xfrm>
              <a:off x="157993" y="309552"/>
              <a:ext cx="762858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94" name="Group 20"/>
          <p:cNvGrpSpPr/>
          <p:nvPr/>
        </p:nvGrpSpPr>
        <p:grpSpPr>
          <a:xfrm>
            <a:off x="5680228" y="1099893"/>
            <a:ext cx="4664692" cy="647521"/>
            <a:chOff x="0" y="0"/>
            <a:chExt cx="4664691" cy="647520"/>
          </a:xfrm>
        </p:grpSpPr>
        <p:sp>
          <p:nvSpPr>
            <p:cNvPr id="292" name="TextBox 21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Target audience and users</a:t>
              </a:r>
            </a:p>
          </p:txBody>
        </p:sp>
        <p:sp>
          <p:nvSpPr>
            <p:cNvPr id="293" name="Rectangle 27"/>
            <p:cNvSpPr txBox="1"/>
            <p:nvPr/>
          </p:nvSpPr>
          <p:spPr>
            <a:xfrm>
              <a:off x="-1" y="0"/>
              <a:ext cx="176436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Main Beneficiaries</a:t>
              </a:r>
            </a:p>
          </p:txBody>
        </p:sp>
      </p:grpSp>
      <p:sp>
        <p:nvSpPr>
          <p:cNvPr id="295" name="Rectangle 28"/>
          <p:cNvSpPr txBox="1"/>
          <p:nvPr/>
        </p:nvSpPr>
        <p:spPr>
          <a:xfrm>
            <a:off x="1108411" y="1069928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Main Beneficiaries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icons8-box-important-filled-100.png" descr="icons8-box-important-filled-100.png"/>
          <p:cNvPicPr>
            <a:picLocks noChangeAspect="1"/>
          </p:cNvPicPr>
          <p:nvPr/>
        </p:nvPicPr>
        <p:blipFill>
          <a:blip r:embed="rId2">
            <a:alphaModFix amt="68766"/>
            <a:extLst/>
          </a:blip>
          <a:srcRect l="0" t="0" r="2" b="2"/>
          <a:stretch>
            <a:fillRect/>
          </a:stretch>
        </p:blipFill>
        <p:spPr>
          <a:xfrm>
            <a:off x="9153776" y="2724763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09" name="iOS-512.png" descr="iOS-512.png"/>
          <p:cNvPicPr>
            <a:picLocks noChangeAspect="1"/>
          </p:cNvPicPr>
          <p:nvPr/>
        </p:nvPicPr>
        <p:blipFill>
          <a:blip r:embed="rId3">
            <a:alphaModFix amt="78230"/>
            <a:extLst/>
          </a:blip>
          <a:srcRect l="0" t="0" r="2" b="2"/>
          <a:stretch>
            <a:fillRect/>
          </a:stretch>
        </p:blipFill>
        <p:spPr>
          <a:xfrm>
            <a:off x="1793762" y="2723413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10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Future Works</a:t>
            </a:r>
          </a:p>
        </p:txBody>
      </p:sp>
      <p:sp>
        <p:nvSpPr>
          <p:cNvPr id="611" name="The future of UWI SR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future of UWI SRTS</a:t>
            </a:r>
          </a:p>
        </p:txBody>
      </p:sp>
      <p:sp>
        <p:nvSpPr>
          <p:cNvPr id="6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3" name="Textfeld 38"/>
          <p:cNvSpPr txBox="1"/>
          <p:nvPr/>
        </p:nvSpPr>
        <p:spPr>
          <a:xfrm>
            <a:off x="1179847" y="4210122"/>
            <a:ext cx="258963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iOS Application</a:t>
            </a:r>
          </a:p>
        </p:txBody>
      </p:sp>
      <p:sp>
        <p:nvSpPr>
          <p:cNvPr id="614" name="Textfeld 39"/>
          <p:cNvSpPr txBox="1"/>
          <p:nvPr/>
        </p:nvSpPr>
        <p:spPr>
          <a:xfrm>
            <a:off x="4969336" y="4210122"/>
            <a:ext cx="234871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Native Notifications</a:t>
            </a:r>
          </a:p>
          <a:p>
            <a: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for alerts</a:t>
            </a:r>
          </a:p>
        </p:txBody>
      </p:sp>
      <p:sp>
        <p:nvSpPr>
          <p:cNvPr id="615" name="Textfeld 40"/>
          <p:cNvSpPr txBox="1"/>
          <p:nvPr/>
        </p:nvSpPr>
        <p:spPr>
          <a:xfrm>
            <a:off x="8635283" y="4212709"/>
            <a:ext cx="23768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000">
                <a:solidFill>
                  <a:srgbClr val="46464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Reservation System</a:t>
            </a:r>
          </a:p>
        </p:txBody>
      </p:sp>
      <p:pic>
        <p:nvPicPr>
          <p:cNvPr id="616" name="notification.png" descr="notification.png"/>
          <p:cNvPicPr>
            <a:picLocks noChangeAspect="1"/>
          </p:cNvPicPr>
          <p:nvPr/>
        </p:nvPicPr>
        <p:blipFill>
          <a:blip r:embed="rId4">
            <a:alphaModFix amt="68766"/>
            <a:extLst/>
          </a:blip>
          <a:srcRect l="0" t="0" r="2" b="2"/>
          <a:stretch>
            <a:fillRect/>
          </a:stretch>
        </p:blipFill>
        <p:spPr>
          <a:xfrm>
            <a:off x="5473769" y="2724763"/>
            <a:ext cx="1339851" cy="13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036" y="0"/>
                  <a:pt x="5270" y="1052"/>
                  <a:pt x="3161" y="3161"/>
                </a:cubicBezTo>
                <a:cubicBezTo>
                  <a:pt x="1052" y="5270"/>
                  <a:pt x="0" y="8036"/>
                  <a:pt x="0" y="10800"/>
                </a:cubicBezTo>
                <a:cubicBezTo>
                  <a:pt x="0" y="13564"/>
                  <a:pt x="1052" y="16330"/>
                  <a:pt x="3161" y="18439"/>
                </a:cubicBezTo>
                <a:cubicBezTo>
                  <a:pt x="5270" y="20548"/>
                  <a:pt x="8036" y="21600"/>
                  <a:pt x="10800" y="21600"/>
                </a:cubicBezTo>
                <a:cubicBezTo>
                  <a:pt x="13564" y="21600"/>
                  <a:pt x="16330" y="20548"/>
                  <a:pt x="18439" y="18439"/>
                </a:cubicBezTo>
                <a:cubicBezTo>
                  <a:pt x="20548" y="16330"/>
                  <a:pt x="21600" y="13564"/>
                  <a:pt x="21600" y="10800"/>
                </a:cubicBezTo>
                <a:cubicBezTo>
                  <a:pt x="21600" y="8036"/>
                  <a:pt x="20548" y="5270"/>
                  <a:pt x="18439" y="3161"/>
                </a:cubicBezTo>
                <a:cubicBezTo>
                  <a:pt x="16330" y="1052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34"/>
          <p:cNvSpPr txBox="1"/>
          <p:nvPr/>
        </p:nvSpPr>
        <p:spPr>
          <a:xfrm>
            <a:off x="1281467" y="2660656"/>
            <a:ext cx="9629069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6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Thank You!</a:t>
            </a:r>
          </a:p>
          <a:p>
            <a:pPr algn="ctr">
              <a:lnSpc>
                <a:spcPct val="140000"/>
              </a:lnSpc>
              <a:defRPr sz="2700">
                <a:solidFill>
                  <a:srgbClr val="535353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Questions?</a:t>
            </a:r>
          </a:p>
        </p:txBody>
      </p:sp>
      <p:sp>
        <p:nvSpPr>
          <p:cNvPr id="619" name="https://uwi-srts.000webhostapp.com/"/>
          <p:cNvSpPr txBox="1"/>
          <p:nvPr/>
        </p:nvSpPr>
        <p:spPr>
          <a:xfrm>
            <a:off x="4576385" y="5891530"/>
            <a:ext cx="3039230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400">
                <a:solidFill>
                  <a:srgbClr val="1155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solidFill>
                  <a:schemeClr val="accent3"/>
                </a:solidFill>
                <a:uFill>
                  <a:solidFill>
                    <a:schemeClr val="accent3"/>
                  </a:solidFill>
                </a:uFill>
                <a:hlinkClick r:id="rId2" invalidUrl="" action="" tgtFrame="" tooltip="" history="1" highlightClick="0" endSnd="0"/>
              </a:rPr>
              <a:t>https://uwi-srts.000webhostapp.com/</a:t>
            </a:r>
            <a:r>
              <a:rPr>
                <a:solidFill>
                  <a:srgbClr val="3C4043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Appendix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Appendix A</a:t>
            </a:r>
          </a:p>
        </p:txBody>
      </p:sp>
      <p:sp>
        <p:nvSpPr>
          <p:cNvPr id="622" name="Architecture Diagr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 Diagram</a:t>
            </a:r>
          </a:p>
        </p:txBody>
      </p:sp>
      <p:sp>
        <p:nvSpPr>
          <p:cNvPr id="6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4" name="Edunda Architecture.png" descr="Edunda 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2906" y="416269"/>
            <a:ext cx="5038490" cy="6025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Appendix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Appendix B</a:t>
            </a:r>
          </a:p>
        </p:txBody>
      </p:sp>
      <p:sp>
        <p:nvSpPr>
          <p:cNvPr id="627" name="Component Diagra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Diagram</a:t>
            </a:r>
          </a:p>
        </p:txBody>
      </p:sp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9" name="ComponentDiagram.png" descr="ComponentDiagr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00325" y="471685"/>
            <a:ext cx="6991360" cy="591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traight Connector 9"/>
          <p:cNvSpPr/>
          <p:nvPr/>
        </p:nvSpPr>
        <p:spPr>
          <a:xfrm flipH="1">
            <a:off x="4672319" y="93600"/>
            <a:ext cx="1" cy="676800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Slide Number Placeholder 3"/>
          <p:cNvSpPr txBox="1"/>
          <p:nvPr>
            <p:ph type="sldNum" sz="quarter" idx="2"/>
          </p:nvPr>
        </p:nvSpPr>
        <p:spPr>
          <a:xfrm>
            <a:off x="11654612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1" name="Oval 17"/>
          <p:cNvGrpSpPr/>
          <p:nvPr/>
        </p:nvGrpSpPr>
        <p:grpSpPr>
          <a:xfrm>
            <a:off x="4132898" y="2938948"/>
            <a:ext cx="1078845" cy="1078845"/>
            <a:chOff x="0" y="0"/>
            <a:chExt cx="1078844" cy="1078844"/>
          </a:xfrm>
        </p:grpSpPr>
        <p:sp>
          <p:nvSpPr>
            <p:cNvPr id="299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300" name="7"/>
            <p:cNvSpPr txBox="1"/>
            <p:nvPr/>
          </p:nvSpPr>
          <p:spPr>
            <a:xfrm>
              <a:off x="157993" y="309552"/>
              <a:ext cx="76285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304" name="Group 5"/>
          <p:cNvGrpSpPr/>
          <p:nvPr/>
        </p:nvGrpSpPr>
        <p:grpSpPr>
          <a:xfrm>
            <a:off x="5680228" y="3046671"/>
            <a:ext cx="4664692" cy="647521"/>
            <a:chOff x="0" y="0"/>
            <a:chExt cx="4664691" cy="647520"/>
          </a:xfrm>
        </p:grpSpPr>
        <p:sp>
          <p:nvSpPr>
            <p:cNvPr id="302" name="TextBox 18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Student finds information about shuttle</a:t>
              </a:r>
            </a:p>
          </p:txBody>
        </p:sp>
        <p:sp>
          <p:nvSpPr>
            <p:cNvPr id="303" name="Rectangle 19"/>
            <p:cNvSpPr txBox="1"/>
            <p:nvPr/>
          </p:nvSpPr>
          <p:spPr>
            <a:xfrm>
              <a:off x="-1" y="0"/>
              <a:ext cx="208077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Use Case 1: Students</a:t>
              </a:r>
            </a:p>
          </p:txBody>
        </p:sp>
      </p:grpSp>
      <p:sp>
        <p:nvSpPr>
          <p:cNvPr id="305" name="Rectangle 4"/>
          <p:cNvSpPr txBox="1"/>
          <p:nvPr/>
        </p:nvSpPr>
        <p:spPr>
          <a:xfrm>
            <a:off x="1108411" y="3016705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1: Students</a:t>
            </a:r>
          </a:p>
        </p:txBody>
      </p:sp>
      <p:grpSp>
        <p:nvGrpSpPr>
          <p:cNvPr id="308" name="Oval 22"/>
          <p:cNvGrpSpPr/>
          <p:nvPr/>
        </p:nvGrpSpPr>
        <p:grpSpPr>
          <a:xfrm>
            <a:off x="4132898" y="4885726"/>
            <a:ext cx="1078845" cy="1078845"/>
            <a:chOff x="0" y="0"/>
            <a:chExt cx="1078844" cy="1078844"/>
          </a:xfrm>
        </p:grpSpPr>
        <p:sp>
          <p:nvSpPr>
            <p:cNvPr id="306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307" name="8"/>
            <p:cNvSpPr txBox="1"/>
            <p:nvPr/>
          </p:nvSpPr>
          <p:spPr>
            <a:xfrm>
              <a:off x="157993" y="309552"/>
              <a:ext cx="76285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311" name="Group 23"/>
          <p:cNvGrpSpPr/>
          <p:nvPr/>
        </p:nvGrpSpPr>
        <p:grpSpPr>
          <a:xfrm>
            <a:off x="5680228" y="4993449"/>
            <a:ext cx="4664692" cy="647521"/>
            <a:chOff x="0" y="0"/>
            <a:chExt cx="4664691" cy="647520"/>
          </a:xfrm>
        </p:grpSpPr>
        <p:sp>
          <p:nvSpPr>
            <p:cNvPr id="309" name="TextBox 24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A driver arrives at work and goes on duty</a:t>
              </a:r>
            </a:p>
          </p:txBody>
        </p:sp>
        <p:sp>
          <p:nvSpPr>
            <p:cNvPr id="310" name="Rectangle 25"/>
            <p:cNvSpPr txBox="1"/>
            <p:nvPr/>
          </p:nvSpPr>
          <p:spPr>
            <a:xfrm>
              <a:off x="-1" y="0"/>
              <a:ext cx="1922127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Use Case 2: Drivers</a:t>
              </a:r>
            </a:p>
          </p:txBody>
        </p:sp>
      </p:grpSp>
      <p:sp>
        <p:nvSpPr>
          <p:cNvPr id="312" name="Rectangle 26"/>
          <p:cNvSpPr txBox="1"/>
          <p:nvPr/>
        </p:nvSpPr>
        <p:spPr>
          <a:xfrm>
            <a:off x="1108411" y="4963483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2: Drivers</a:t>
            </a:r>
          </a:p>
        </p:txBody>
      </p:sp>
      <p:grpSp>
        <p:nvGrpSpPr>
          <p:cNvPr id="315" name="Oval 16"/>
          <p:cNvGrpSpPr/>
          <p:nvPr/>
        </p:nvGrpSpPr>
        <p:grpSpPr>
          <a:xfrm>
            <a:off x="4132898" y="992171"/>
            <a:ext cx="1078845" cy="1078845"/>
            <a:chOff x="0" y="0"/>
            <a:chExt cx="1078844" cy="1078844"/>
          </a:xfrm>
        </p:grpSpPr>
        <p:sp>
          <p:nvSpPr>
            <p:cNvPr id="313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314" name="6"/>
            <p:cNvSpPr txBox="1"/>
            <p:nvPr/>
          </p:nvSpPr>
          <p:spPr>
            <a:xfrm>
              <a:off x="157993" y="309552"/>
              <a:ext cx="76285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318" name="Group 20"/>
          <p:cNvGrpSpPr/>
          <p:nvPr/>
        </p:nvGrpSpPr>
        <p:grpSpPr>
          <a:xfrm>
            <a:off x="5680228" y="1099893"/>
            <a:ext cx="4664692" cy="647521"/>
            <a:chOff x="0" y="0"/>
            <a:chExt cx="4664691" cy="647520"/>
          </a:xfrm>
        </p:grpSpPr>
        <p:sp>
          <p:nvSpPr>
            <p:cNvPr id="316" name="TextBox 21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Architecture and technologies used</a:t>
              </a:r>
            </a:p>
          </p:txBody>
        </p:sp>
        <p:sp>
          <p:nvSpPr>
            <p:cNvPr id="317" name="Rectangle 27"/>
            <p:cNvSpPr txBox="1"/>
            <p:nvPr/>
          </p:nvSpPr>
          <p:spPr>
            <a:xfrm>
              <a:off x="-1" y="0"/>
              <a:ext cx="1787189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Application Design</a:t>
              </a:r>
            </a:p>
          </p:txBody>
        </p:sp>
      </p:grpSp>
      <p:sp>
        <p:nvSpPr>
          <p:cNvPr id="319" name="Rectangle 28"/>
          <p:cNvSpPr txBox="1"/>
          <p:nvPr/>
        </p:nvSpPr>
        <p:spPr>
          <a:xfrm>
            <a:off x="1108411" y="1069928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Application 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traight Connector 9"/>
          <p:cNvSpPr/>
          <p:nvPr/>
        </p:nvSpPr>
        <p:spPr>
          <a:xfrm flipH="1">
            <a:off x="4672319" y="93600"/>
            <a:ext cx="1" cy="5386093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Slide Number Placeholder 3"/>
          <p:cNvSpPr txBox="1"/>
          <p:nvPr>
            <p:ph type="sldNum" sz="quarter" idx="2"/>
          </p:nvPr>
        </p:nvSpPr>
        <p:spPr>
          <a:xfrm>
            <a:off x="11654612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5" name="Oval 17"/>
          <p:cNvGrpSpPr/>
          <p:nvPr/>
        </p:nvGrpSpPr>
        <p:grpSpPr>
          <a:xfrm>
            <a:off x="4132898" y="2938948"/>
            <a:ext cx="1078845" cy="1078845"/>
            <a:chOff x="0" y="0"/>
            <a:chExt cx="1078844" cy="1078844"/>
          </a:xfrm>
        </p:grpSpPr>
        <p:sp>
          <p:nvSpPr>
            <p:cNvPr id="323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324" name="10"/>
            <p:cNvSpPr txBox="1"/>
            <p:nvPr/>
          </p:nvSpPr>
          <p:spPr>
            <a:xfrm>
              <a:off x="157993" y="309552"/>
              <a:ext cx="76285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328" name="Group 5"/>
          <p:cNvGrpSpPr/>
          <p:nvPr/>
        </p:nvGrpSpPr>
        <p:grpSpPr>
          <a:xfrm>
            <a:off x="5680228" y="3046671"/>
            <a:ext cx="4664692" cy="647521"/>
            <a:chOff x="0" y="0"/>
            <a:chExt cx="4664691" cy="647520"/>
          </a:xfrm>
        </p:grpSpPr>
        <p:sp>
          <p:nvSpPr>
            <p:cNvPr id="326" name="TextBox 18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User testing of the application</a:t>
              </a:r>
            </a:p>
          </p:txBody>
        </p:sp>
        <p:sp>
          <p:nvSpPr>
            <p:cNvPr id="327" name="Rectangle 19"/>
            <p:cNvSpPr txBox="1"/>
            <p:nvPr/>
          </p:nvSpPr>
          <p:spPr>
            <a:xfrm>
              <a:off x="-1" y="0"/>
              <a:ext cx="74797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329" name="Rectangle 4"/>
          <p:cNvSpPr txBox="1"/>
          <p:nvPr/>
        </p:nvSpPr>
        <p:spPr>
          <a:xfrm>
            <a:off x="1108411" y="3016705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Testing</a:t>
            </a:r>
          </a:p>
        </p:txBody>
      </p:sp>
      <p:grpSp>
        <p:nvGrpSpPr>
          <p:cNvPr id="332" name="Oval 22"/>
          <p:cNvGrpSpPr/>
          <p:nvPr/>
        </p:nvGrpSpPr>
        <p:grpSpPr>
          <a:xfrm>
            <a:off x="4132898" y="4885726"/>
            <a:ext cx="1078845" cy="1078845"/>
            <a:chOff x="0" y="0"/>
            <a:chExt cx="1078844" cy="1078844"/>
          </a:xfrm>
        </p:grpSpPr>
        <p:sp>
          <p:nvSpPr>
            <p:cNvPr id="330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331" name="11"/>
            <p:cNvSpPr txBox="1"/>
            <p:nvPr/>
          </p:nvSpPr>
          <p:spPr>
            <a:xfrm>
              <a:off x="157993" y="309552"/>
              <a:ext cx="76285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335" name="Group 23"/>
          <p:cNvGrpSpPr/>
          <p:nvPr/>
        </p:nvGrpSpPr>
        <p:grpSpPr>
          <a:xfrm>
            <a:off x="5680228" y="4993449"/>
            <a:ext cx="4664692" cy="647521"/>
            <a:chOff x="0" y="0"/>
            <a:chExt cx="4664691" cy="647520"/>
          </a:xfrm>
        </p:grpSpPr>
        <p:sp>
          <p:nvSpPr>
            <p:cNvPr id="333" name="TextBox 24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The future of UWI SRTS</a:t>
              </a:r>
            </a:p>
          </p:txBody>
        </p:sp>
        <p:sp>
          <p:nvSpPr>
            <p:cNvPr id="334" name="Rectangle 25"/>
            <p:cNvSpPr txBox="1"/>
            <p:nvPr/>
          </p:nvSpPr>
          <p:spPr>
            <a:xfrm>
              <a:off x="-1" y="0"/>
              <a:ext cx="131996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Future Works</a:t>
              </a:r>
            </a:p>
          </p:txBody>
        </p:sp>
      </p:grpSp>
      <p:sp>
        <p:nvSpPr>
          <p:cNvPr id="336" name="Rectangle 26"/>
          <p:cNvSpPr txBox="1"/>
          <p:nvPr/>
        </p:nvSpPr>
        <p:spPr>
          <a:xfrm>
            <a:off x="1108411" y="4963483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30 Seconds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Future Works</a:t>
            </a:r>
          </a:p>
        </p:txBody>
      </p:sp>
      <p:grpSp>
        <p:nvGrpSpPr>
          <p:cNvPr id="339" name="Oval 16"/>
          <p:cNvGrpSpPr/>
          <p:nvPr/>
        </p:nvGrpSpPr>
        <p:grpSpPr>
          <a:xfrm>
            <a:off x="4132898" y="992171"/>
            <a:ext cx="1078845" cy="1078845"/>
            <a:chOff x="0" y="0"/>
            <a:chExt cx="1078844" cy="1078844"/>
          </a:xfrm>
        </p:grpSpPr>
        <p:sp>
          <p:nvSpPr>
            <p:cNvPr id="337" name="Circle"/>
            <p:cNvSpPr/>
            <p:nvPr/>
          </p:nvSpPr>
          <p:spPr>
            <a:xfrm>
              <a:off x="-1" y="-1"/>
              <a:ext cx="1078846" cy="107884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</a:p>
          </p:txBody>
        </p:sp>
        <p:sp>
          <p:nvSpPr>
            <p:cNvPr id="338" name="9"/>
            <p:cNvSpPr txBox="1"/>
            <p:nvPr/>
          </p:nvSpPr>
          <p:spPr>
            <a:xfrm>
              <a:off x="157993" y="309552"/>
              <a:ext cx="762858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9</a:t>
              </a:r>
            </a:p>
          </p:txBody>
        </p:sp>
      </p:grpSp>
      <p:grpSp>
        <p:nvGrpSpPr>
          <p:cNvPr id="342" name="Group 20"/>
          <p:cNvGrpSpPr/>
          <p:nvPr/>
        </p:nvGrpSpPr>
        <p:grpSpPr>
          <a:xfrm>
            <a:off x="5680228" y="1099893"/>
            <a:ext cx="4664692" cy="647521"/>
            <a:chOff x="0" y="0"/>
            <a:chExt cx="4664691" cy="647520"/>
          </a:xfrm>
        </p:grpSpPr>
        <p:sp>
          <p:nvSpPr>
            <p:cNvPr id="340" name="TextBox 21"/>
            <p:cNvSpPr txBox="1"/>
            <p:nvPr/>
          </p:nvSpPr>
          <p:spPr>
            <a:xfrm>
              <a:off x="5719" y="340180"/>
              <a:ext cx="465897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Administrator configures a new route</a:t>
              </a:r>
            </a:p>
          </p:txBody>
        </p:sp>
        <p:sp>
          <p:nvSpPr>
            <p:cNvPr id="341" name="Rectangle 27"/>
            <p:cNvSpPr txBox="1"/>
            <p:nvPr/>
          </p:nvSpPr>
          <p:spPr>
            <a:xfrm>
              <a:off x="-1" y="0"/>
              <a:ext cx="2566155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Use Case 3: Administrators</a:t>
              </a:r>
            </a:p>
          </p:txBody>
        </p:sp>
      </p:grpSp>
      <p:sp>
        <p:nvSpPr>
          <p:cNvPr id="343" name="Rectangle 28"/>
          <p:cNvSpPr txBox="1"/>
          <p:nvPr/>
        </p:nvSpPr>
        <p:spPr>
          <a:xfrm>
            <a:off x="1108411" y="1069928"/>
            <a:ext cx="25560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  <a:p>
            <a:pPr algn="r">
              <a:defRPr>
                <a:solidFill>
                  <a:srgbClr val="A6A6A6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 Case 3: Admins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Introduction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30 Seconds</a:t>
            </a:r>
          </a:p>
        </p:txBody>
      </p:sp>
      <p:sp>
        <p:nvSpPr>
          <p:cNvPr id="346" name="Slide Number Placeholder 1"/>
          <p:cNvSpPr txBox="1"/>
          <p:nvPr>
            <p:ph type="sldNum" sz="quarter" idx="2"/>
          </p:nvPr>
        </p:nvSpPr>
        <p:spPr>
          <a:xfrm>
            <a:off x="11522759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Our Group Members</a:t>
            </a:r>
          </a:p>
        </p:txBody>
      </p:sp>
      <p:sp>
        <p:nvSpPr>
          <p:cNvPr id="349" name="Text Placeholder 4"/>
          <p:cNvSpPr txBox="1"/>
          <p:nvPr>
            <p:ph type="body" sz="quarter" idx="1"/>
          </p:nvPr>
        </p:nvSpPr>
        <p:spPr>
          <a:xfrm>
            <a:off x="526940" y="1041106"/>
            <a:ext cx="11230423" cy="338140"/>
          </a:xfrm>
          <a:prstGeom prst="rect">
            <a:avLst/>
          </a:prstGeom>
        </p:spPr>
        <p:txBody>
          <a:bodyPr/>
          <a:lstStyle/>
          <a:p>
            <a:pPr/>
            <a:r>
              <a:t>Final Year Project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815343" y="2407531"/>
            <a:ext cx="2441933" cy="2570092"/>
            <a:chOff x="0" y="0"/>
            <a:chExt cx="2441931" cy="2570091"/>
          </a:xfrm>
        </p:grpSpPr>
        <p:pic>
          <p:nvPicPr>
            <p:cNvPr id="350" name="Picture 48" descr="Picture 4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466" t="0" r="15672" b="0"/>
            <a:stretch>
              <a:fillRect/>
            </a:stretch>
          </p:blipFill>
          <p:spPr>
            <a:xfrm>
              <a:off x="391776" y="0"/>
              <a:ext cx="1697435" cy="169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2" y="21600"/>
                    <a:pt x="21600" y="16765"/>
                    <a:pt x="21600" y="10800"/>
                  </a:cubicBezTo>
                  <a:cubicBezTo>
                    <a:pt x="21600" y="4835"/>
                    <a:pt x="16762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1" name="Textfeld 38"/>
            <p:cNvSpPr txBox="1"/>
            <p:nvPr/>
          </p:nvSpPr>
          <p:spPr>
            <a:xfrm>
              <a:off x="0" y="1767451"/>
              <a:ext cx="2441932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rgbClr val="004D4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Azel Daniel</a:t>
              </a:r>
            </a:p>
            <a:p>
              <a:pPr algn="ctr">
                <a:defRPr sz="13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816002285</a:t>
              </a:r>
            </a:p>
          </p:txBody>
        </p:sp>
        <p:grpSp>
          <p:nvGrpSpPr>
            <p:cNvPr id="354" name="Oval 46"/>
            <p:cNvGrpSpPr/>
            <p:nvPr/>
          </p:nvGrpSpPr>
          <p:grpSpPr>
            <a:xfrm>
              <a:off x="1704083" y="38337"/>
              <a:ext cx="402957" cy="403064"/>
              <a:chOff x="0" y="0"/>
              <a:chExt cx="402955" cy="403062"/>
            </a:xfrm>
          </p:grpSpPr>
          <p:sp>
            <p:nvSpPr>
              <p:cNvPr id="352" name="Circle"/>
              <p:cNvSpPr/>
              <p:nvPr/>
            </p:nvSpPr>
            <p:spPr>
              <a:xfrm>
                <a:off x="0" y="-1"/>
                <a:ext cx="402956" cy="403064"/>
              </a:xfrm>
              <a:prstGeom prst="ellipse">
                <a:avLst/>
              </a:prstGeom>
              <a:solidFill>
                <a:srgbClr val="004D4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127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CS"/>
              <p:cNvSpPr txBox="1"/>
              <p:nvPr/>
            </p:nvSpPr>
            <p:spPr>
              <a:xfrm>
                <a:off x="59011" y="125330"/>
                <a:ext cx="284934" cy="152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/>
                <a:r>
                  <a:t>CS</a:t>
                </a:r>
              </a:p>
            </p:txBody>
          </p:sp>
        </p:grpSp>
      </p:grpSp>
      <p:grpSp>
        <p:nvGrpSpPr>
          <p:cNvPr id="360" name="Group"/>
          <p:cNvGrpSpPr/>
          <p:nvPr/>
        </p:nvGrpSpPr>
        <p:grpSpPr>
          <a:xfrm>
            <a:off x="5182897" y="2543965"/>
            <a:ext cx="1826206" cy="2297224"/>
            <a:chOff x="0" y="0"/>
            <a:chExt cx="1826205" cy="2297223"/>
          </a:xfrm>
        </p:grpSpPr>
        <p:sp>
          <p:nvSpPr>
            <p:cNvPr id="356" name="Textfeld 39"/>
            <p:cNvSpPr txBox="1"/>
            <p:nvPr/>
          </p:nvSpPr>
          <p:spPr>
            <a:xfrm>
              <a:off x="-1" y="1697783"/>
              <a:ext cx="1826207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chemeClr val="accent1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Michael Bristol</a:t>
              </a:r>
            </a:p>
            <a:p>
              <a:pPr algn="ctr">
                <a:defRPr sz="13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816003612</a:t>
              </a:r>
            </a:p>
          </p:txBody>
        </p:sp>
        <p:pic>
          <p:nvPicPr>
            <p:cNvPr id="357" name="Picture 44" descr="Picture 44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413" t="0" r="17446" b="0"/>
            <a:stretch>
              <a:fillRect/>
            </a:stretch>
          </p:blipFill>
          <p:spPr>
            <a:xfrm>
              <a:off x="64433" y="0"/>
              <a:ext cx="1697435" cy="169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2" y="21600"/>
                    <a:pt x="21600" y="16765"/>
                    <a:pt x="21600" y="10800"/>
                  </a:cubicBezTo>
                  <a:cubicBezTo>
                    <a:pt x="21600" y="4835"/>
                    <a:pt x="16762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8" name="Circle"/>
            <p:cNvSpPr/>
            <p:nvPr/>
          </p:nvSpPr>
          <p:spPr>
            <a:xfrm>
              <a:off x="1386300" y="53464"/>
              <a:ext cx="402957" cy="40306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127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CS"/>
            <p:cNvSpPr txBox="1"/>
            <p:nvPr/>
          </p:nvSpPr>
          <p:spPr>
            <a:xfrm>
              <a:off x="1445312" y="178795"/>
              <a:ext cx="284933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/>
              <a:r>
                <a:t>CS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8934725" y="2527462"/>
            <a:ext cx="2137629" cy="2330230"/>
            <a:chOff x="0" y="0"/>
            <a:chExt cx="2137628" cy="2330228"/>
          </a:xfrm>
        </p:grpSpPr>
        <p:sp>
          <p:nvSpPr>
            <p:cNvPr id="361" name="Textfeld 39"/>
            <p:cNvSpPr txBox="1"/>
            <p:nvPr/>
          </p:nvSpPr>
          <p:spPr>
            <a:xfrm>
              <a:off x="0" y="1730788"/>
              <a:ext cx="2137629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chemeClr val="accent1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Amanda Seenath</a:t>
              </a:r>
            </a:p>
            <a:p>
              <a:pPr algn="ctr">
                <a:defRPr sz="1300">
                  <a:solidFill>
                    <a:srgbClr val="A6A6A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816002935</a:t>
              </a:r>
            </a:p>
          </p:txBody>
        </p:sp>
        <p:pic>
          <p:nvPicPr>
            <p:cNvPr id="362" name="PHOTO-2019-03-26-17-42-02.jpg" descr="PHOTO-2019-03-26-17-42-02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2" r="0" b="33854"/>
            <a:stretch>
              <a:fillRect/>
            </a:stretch>
          </p:blipFill>
          <p:spPr>
            <a:xfrm>
              <a:off x="244139" y="0"/>
              <a:ext cx="1697339" cy="1697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2" y="21600"/>
                    <a:pt x="21600" y="16765"/>
                    <a:pt x="21600" y="10800"/>
                  </a:cubicBezTo>
                  <a:cubicBezTo>
                    <a:pt x="21600" y="4835"/>
                    <a:pt x="16762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365" name="Oval 43"/>
            <p:cNvGrpSpPr/>
            <p:nvPr/>
          </p:nvGrpSpPr>
          <p:grpSpPr>
            <a:xfrm>
              <a:off x="1531941" y="51381"/>
              <a:ext cx="402957" cy="403063"/>
              <a:chOff x="0" y="0"/>
              <a:chExt cx="402955" cy="403062"/>
            </a:xfrm>
          </p:grpSpPr>
          <p:sp>
            <p:nvSpPr>
              <p:cNvPr id="363" name="Circle"/>
              <p:cNvSpPr/>
              <p:nvPr/>
            </p:nvSpPr>
            <p:spPr>
              <a:xfrm>
                <a:off x="0" y="-1"/>
                <a:ext cx="402956" cy="403064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12700" dir="5400000">
                  <a:srgbClr val="000000">
                    <a:alpha val="3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CS"/>
              <p:cNvSpPr txBox="1"/>
              <p:nvPr/>
            </p:nvSpPr>
            <p:spPr>
              <a:xfrm>
                <a:off x="59011" y="125330"/>
                <a:ext cx="284934" cy="152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pPr/>
                <a:r>
                  <a:t>CS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Box 32"/>
          <p:cNvSpPr txBox="1"/>
          <p:nvPr/>
        </p:nvSpPr>
        <p:spPr>
          <a:xfrm>
            <a:off x="0" y="3024220"/>
            <a:ext cx="1219200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2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The Problem</a:t>
            </a:r>
          </a:p>
          <a:p>
            <a:pPr algn="ctr">
              <a:defRPr sz="24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1 Minute</a:t>
            </a:r>
          </a:p>
        </p:txBody>
      </p:sp>
      <p:sp>
        <p:nvSpPr>
          <p:cNvPr id="369" name="Slide Number Placeholder 1"/>
          <p:cNvSpPr txBox="1"/>
          <p:nvPr>
            <p:ph type="sldNum" sz="quarter" idx="2"/>
          </p:nvPr>
        </p:nvSpPr>
        <p:spPr>
          <a:xfrm>
            <a:off x="11522759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2256"/>
            </a:lvl1pPr>
          </a:lstStyle>
          <a:p>
            <a:pPr/>
            <a:r>
              <a:t>The Problem</a:t>
            </a:r>
          </a:p>
        </p:txBody>
      </p:sp>
      <p:sp>
        <p:nvSpPr>
          <p:cNvPr id="372" name="The problem that our project address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 that our project addresses</a:t>
            </a:r>
          </a:p>
        </p:txBody>
      </p:sp>
      <p:sp>
        <p:nvSpPr>
          <p:cNvPr id="373" name="Slide Number Placeholder 3"/>
          <p:cNvSpPr txBox="1"/>
          <p:nvPr>
            <p:ph type="sldNum" sz="quarter" idx="2"/>
          </p:nvPr>
        </p:nvSpPr>
        <p:spPr>
          <a:xfrm>
            <a:off x="11522759" y="6273660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Rectangle 35"/>
          <p:cNvSpPr txBox="1"/>
          <p:nvPr/>
        </p:nvSpPr>
        <p:spPr>
          <a:xfrm>
            <a:off x="4913081" y="2182982"/>
            <a:ext cx="515809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The problems with the current shuttle service</a:t>
            </a:r>
          </a:p>
        </p:txBody>
      </p:sp>
      <p:sp>
        <p:nvSpPr>
          <p:cNvPr id="375" name="TextBox 46"/>
          <p:cNvSpPr txBox="1"/>
          <p:nvPr/>
        </p:nvSpPr>
        <p:spPr>
          <a:xfrm>
            <a:off x="5294306" y="2783914"/>
            <a:ext cx="5158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Shuttles do not follow schedule</a:t>
            </a:r>
          </a:p>
        </p:txBody>
      </p:sp>
      <p:sp>
        <p:nvSpPr>
          <p:cNvPr id="376" name="TextBox 47"/>
          <p:cNvSpPr txBox="1"/>
          <p:nvPr/>
        </p:nvSpPr>
        <p:spPr>
          <a:xfrm>
            <a:off x="5294306" y="3400153"/>
            <a:ext cx="5158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Shuttles do not arrive on time</a:t>
            </a:r>
          </a:p>
        </p:txBody>
      </p:sp>
      <p:sp>
        <p:nvSpPr>
          <p:cNvPr id="377" name="TextBox 48"/>
          <p:cNvSpPr txBox="1"/>
          <p:nvPr/>
        </p:nvSpPr>
        <p:spPr>
          <a:xfrm>
            <a:off x="5294306" y="3978292"/>
            <a:ext cx="51580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Students left stranded</a:t>
            </a:r>
          </a:p>
        </p:txBody>
      </p:sp>
      <p:sp>
        <p:nvSpPr>
          <p:cNvPr id="378" name="TextBox 50"/>
          <p:cNvSpPr txBox="1"/>
          <p:nvPr/>
        </p:nvSpPr>
        <p:spPr>
          <a:xfrm>
            <a:off x="5294306" y="4559110"/>
            <a:ext cx="51580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Students inconvenienced</a:t>
            </a:r>
          </a:p>
        </p:txBody>
      </p:sp>
      <p:grpSp>
        <p:nvGrpSpPr>
          <p:cNvPr id="381" name="Group 4"/>
          <p:cNvGrpSpPr/>
          <p:nvPr/>
        </p:nvGrpSpPr>
        <p:grpSpPr>
          <a:xfrm>
            <a:off x="1459919" y="1883296"/>
            <a:ext cx="2016389" cy="4152655"/>
            <a:chOff x="0" y="0"/>
            <a:chExt cx="2016387" cy="4152654"/>
          </a:xfrm>
        </p:grpSpPr>
        <p:sp>
          <p:nvSpPr>
            <p:cNvPr id="379" name="Shape"/>
            <p:cNvSpPr/>
            <p:nvPr/>
          </p:nvSpPr>
          <p:spPr>
            <a:xfrm flipH="1" rot="16200000">
              <a:off x="-1068134" y="1068133"/>
              <a:ext cx="4152655" cy="2016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17260" y="21600"/>
                  </a:lnTo>
                  <a:lnTo>
                    <a:pt x="17260" y="19366"/>
                  </a:lnTo>
                  <a:lnTo>
                    <a:pt x="1003" y="19366"/>
                  </a:lnTo>
                  <a:lnTo>
                    <a:pt x="1003" y="19293"/>
                  </a:lnTo>
                  <a:lnTo>
                    <a:pt x="995" y="19366"/>
                  </a:lnTo>
                  <a:lnTo>
                    <a:pt x="0" y="19366"/>
                  </a:lnTo>
                  <a:lnTo>
                    <a:pt x="995" y="10809"/>
                  </a:lnTo>
                  <a:lnTo>
                    <a:pt x="0" y="2252"/>
                  </a:lnTo>
                  <a:lnTo>
                    <a:pt x="995" y="2252"/>
                  </a:lnTo>
                  <a:lnTo>
                    <a:pt x="1003" y="2324"/>
                  </a:lnTo>
                  <a:lnTo>
                    <a:pt x="1003" y="2252"/>
                  </a:lnTo>
                  <a:lnTo>
                    <a:pt x="17260" y="2252"/>
                  </a:lnTo>
                  <a:lnTo>
                    <a:pt x="17260" y="0"/>
                  </a:lnTo>
                  <a:close/>
                </a:path>
              </a:pathLst>
            </a:custGeom>
            <a:solidFill>
              <a:srgbClr val="FF2600"/>
            </a:solidFill>
            <a:ln w="88900" cap="flat">
              <a:solidFill>
                <a:srgbClr val="FF2600"/>
              </a:solidFill>
              <a:prstDash val="solid"/>
              <a:miter lim="800000"/>
            </a:ln>
            <a:effectLst>
              <a:outerShdw sx="100000" sy="100000" kx="0" ky="0" algn="b" rotWithShape="0" blurRad="50800" dist="25400" dir="540000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380" name="Problems"/>
            <p:cNvSpPr txBox="1"/>
            <p:nvPr/>
          </p:nvSpPr>
          <p:spPr>
            <a:xfrm rot="16200000">
              <a:off x="-1068134" y="1890907"/>
              <a:ext cx="415265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pPr/>
              <a:r>
                <a:t>Problems</a:t>
              </a:r>
            </a:p>
          </p:txBody>
        </p:sp>
      </p:grpSp>
      <p:sp>
        <p:nvSpPr>
          <p:cNvPr id="382" name="Dingbat X"/>
          <p:cNvSpPr/>
          <p:nvPr/>
        </p:nvSpPr>
        <p:spPr>
          <a:xfrm>
            <a:off x="4971724" y="2862601"/>
            <a:ext cx="188898" cy="22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3" name="Dingbat X"/>
          <p:cNvSpPr/>
          <p:nvPr/>
        </p:nvSpPr>
        <p:spPr>
          <a:xfrm>
            <a:off x="4971724" y="3473966"/>
            <a:ext cx="188898" cy="223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4" name="Dingbat X"/>
          <p:cNvSpPr/>
          <p:nvPr/>
        </p:nvSpPr>
        <p:spPr>
          <a:xfrm>
            <a:off x="4971724" y="4052105"/>
            <a:ext cx="188898" cy="22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5" name="Dingbat X"/>
          <p:cNvSpPr/>
          <p:nvPr/>
        </p:nvSpPr>
        <p:spPr>
          <a:xfrm>
            <a:off x="4971724" y="4632923"/>
            <a:ext cx="188898" cy="22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95C"/>
      </a:accent1>
      <a:accent2>
        <a:srgbClr val="00796B"/>
      </a:accent2>
      <a:accent3>
        <a:srgbClr val="00897B"/>
      </a:accent3>
      <a:accent4>
        <a:srgbClr val="009688"/>
      </a:accent4>
      <a:accent5>
        <a:srgbClr val="26A69A"/>
      </a:accent5>
      <a:accent6>
        <a:srgbClr val="CDDC39"/>
      </a:accent6>
      <a:hlink>
        <a:srgbClr val="0000FF"/>
      </a:hlink>
      <a:folHlink>
        <a:srgbClr val="FF00FF"/>
      </a:folHlink>
    </a:clrScheme>
    <a:fontScheme name="Blan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50800" dist="25400" dir="5400000">
            <a:srgbClr val="000000">
              <a:alpha val="3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95C"/>
      </a:accent1>
      <a:accent2>
        <a:srgbClr val="00796B"/>
      </a:accent2>
      <a:accent3>
        <a:srgbClr val="00897B"/>
      </a:accent3>
      <a:accent4>
        <a:srgbClr val="009688"/>
      </a:accent4>
      <a:accent5>
        <a:srgbClr val="26A69A"/>
      </a:accent5>
      <a:accent6>
        <a:srgbClr val="CDDC39"/>
      </a:accent6>
      <a:hlink>
        <a:srgbClr val="0000FF"/>
      </a:hlink>
      <a:folHlink>
        <a:srgbClr val="FF00FF"/>
      </a:folHlink>
    </a:clrScheme>
    <a:fontScheme name="Blan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50800" dist="25400" dir="5400000">
            <a:srgbClr val="000000">
              <a:alpha val="3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